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6" r:id="rId2"/>
    <p:sldId id="265" r:id="rId3"/>
    <p:sldId id="266" r:id="rId4"/>
    <p:sldId id="262" r:id="rId5"/>
    <p:sldId id="263" r:id="rId6"/>
    <p:sldId id="257" r:id="rId7"/>
    <p:sldId id="268" r:id="rId8"/>
    <p:sldId id="271" r:id="rId9"/>
    <p:sldId id="258" r:id="rId10"/>
    <p:sldId id="267" r:id="rId11"/>
    <p:sldId id="259" r:id="rId12"/>
    <p:sldId id="270" r:id="rId13"/>
    <p:sldId id="260" r:id="rId14"/>
    <p:sldId id="272" r:id="rId15"/>
    <p:sldId id="261"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88043" autoAdjust="0"/>
  </p:normalViewPr>
  <p:slideViewPr>
    <p:cSldViewPr>
      <p:cViewPr>
        <p:scale>
          <a:sx n="70" d="100"/>
          <a:sy n="70" d="100"/>
        </p:scale>
        <p:origin x="-312"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Čuvar mesta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8D80B-70DF-4C07-BA04-85555181E7CA}" type="datetimeFigureOut">
              <a:rPr lang="en-US" smtClean="0"/>
              <a:pPr/>
              <a:t>12/22/2016</a:t>
            </a:fld>
            <a:endParaRPr lang="en-US"/>
          </a:p>
        </p:txBody>
      </p:sp>
      <p:sp>
        <p:nvSpPr>
          <p:cNvPr id="4" name="Čuvar mesta za sliku na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Čuvar mesta za napomen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r-Latn-CS" smtClean="0"/>
              <a:t>Kliknite i uredite stilove teksta mastera</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6" name="Čuvar mesta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Čuvar mesta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013BC-487F-4C19-8BF2-2417936585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442794-1E08-493A-A97D-FA3DB2A2D501}"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2438400"/>
            <a:ext cx="9144000" cy="4046538"/>
            <a:chOff x="0" y="1536"/>
            <a:chExt cx="5760" cy="2549"/>
          </a:xfrm>
        </p:grpSpPr>
        <p:sp>
          <p:nvSpPr>
            <p:cNvPr id="112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sr-Latn-CS"/>
            </a:p>
          </p:txBody>
        </p:sp>
        <p:sp>
          <p:nvSpPr>
            <p:cNvPr id="112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sr-Latn-CS"/>
            </a:p>
          </p:txBody>
        </p:sp>
        <p:sp>
          <p:nvSpPr>
            <p:cNvPr id="112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sr-Latn-CS"/>
            </a:p>
          </p:txBody>
        </p:sp>
        <p:sp>
          <p:nvSpPr>
            <p:cNvPr id="112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12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sr-Latn-CS"/>
            </a:p>
          </p:txBody>
        </p:sp>
        <p:sp>
          <p:nvSpPr>
            <p:cNvPr id="112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sr-Latn-CS"/>
            </a:p>
          </p:txBody>
        </p:sp>
        <p:sp>
          <p:nvSpPr>
            <p:cNvPr id="112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sr-Latn-CS"/>
            </a:p>
          </p:txBody>
        </p:sp>
        <p:sp>
          <p:nvSpPr>
            <p:cNvPr id="112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sr-Latn-CS"/>
            </a:p>
          </p:txBody>
        </p:sp>
        <p:sp>
          <p:nvSpPr>
            <p:cNvPr id="112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sr-Latn-CS"/>
            </a:p>
          </p:txBody>
        </p:sp>
        <p:sp>
          <p:nvSpPr>
            <p:cNvPr id="112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12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sr-Latn-CS"/>
            </a:p>
          </p:txBody>
        </p:sp>
        <p:sp>
          <p:nvSpPr>
            <p:cNvPr id="112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12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12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12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sr-Latn-CS"/>
            </a:p>
          </p:txBody>
        </p:sp>
      </p:grpSp>
      <p:sp>
        <p:nvSpPr>
          <p:cNvPr id="1128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12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1284" name="Rectangle 20"/>
          <p:cNvSpPr>
            <a:spLocks noGrp="1" noChangeArrowheads="1"/>
          </p:cNvSpPr>
          <p:nvPr>
            <p:ph type="dt" sz="quarter" idx="2"/>
          </p:nvPr>
        </p:nvSpPr>
        <p:spPr/>
        <p:txBody>
          <a:bodyPr/>
          <a:lstStyle>
            <a:lvl1pPr>
              <a:defRPr/>
            </a:lvl1pPr>
          </a:lstStyle>
          <a:p>
            <a:endParaRPr lang="en-US"/>
          </a:p>
        </p:txBody>
      </p:sp>
      <p:sp>
        <p:nvSpPr>
          <p:cNvPr id="11285" name="Rectangle 21"/>
          <p:cNvSpPr>
            <a:spLocks noGrp="1" noChangeArrowheads="1"/>
          </p:cNvSpPr>
          <p:nvPr>
            <p:ph type="ftr" sz="quarter" idx="3"/>
          </p:nvPr>
        </p:nvSpPr>
        <p:spPr/>
        <p:txBody>
          <a:bodyPr/>
          <a:lstStyle>
            <a:lvl1pPr>
              <a:defRPr/>
            </a:lvl1pPr>
          </a:lstStyle>
          <a:p>
            <a:endParaRPr lang="en-US"/>
          </a:p>
        </p:txBody>
      </p:sp>
      <p:sp>
        <p:nvSpPr>
          <p:cNvPr id="11286" name="Rectangle 22"/>
          <p:cNvSpPr>
            <a:spLocks noGrp="1" noChangeArrowheads="1"/>
          </p:cNvSpPr>
          <p:nvPr>
            <p:ph type="sldNum" sz="quarter" idx="4"/>
          </p:nvPr>
        </p:nvSpPr>
        <p:spPr/>
        <p:txBody>
          <a:bodyPr/>
          <a:lstStyle>
            <a:lvl1pPr>
              <a:defRPr/>
            </a:lvl1pPr>
          </a:lstStyle>
          <a:p>
            <a:fld id="{F84EBEAD-B8DF-478E-8AC2-5DBE9A97423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4CEDF9-C430-4961-8742-2DD20C57EA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C201E8-CA8A-49AE-BB83-4895CC9672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0FFEC0-17DB-4EB0-8C99-CADFEF3E17B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F38B8C-B474-4C4D-BD8C-EB753EAC64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28CB23-8196-4AF4-950E-D132803CEF9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8C3FF3-D6FC-46B7-B7C6-706BE72AC7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B7F91-A317-4F3B-9758-E46D1D7F8B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7AE0A7-E75E-445F-A466-226B4BA77D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662251-1465-4330-819A-CD5ACD8392F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AE9BA8-D7E8-4281-88BB-3D2C155C14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2438400"/>
            <a:ext cx="9144000" cy="4046538"/>
            <a:chOff x="0" y="1536"/>
            <a:chExt cx="5760" cy="2549"/>
          </a:xfrm>
        </p:grpSpPr>
        <p:sp>
          <p:nvSpPr>
            <p:cNvPr id="102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sr-Latn-CS"/>
            </a:p>
          </p:txBody>
        </p:sp>
        <p:sp>
          <p:nvSpPr>
            <p:cNvPr id="102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sr-Latn-CS"/>
            </a:p>
          </p:txBody>
        </p:sp>
        <p:sp>
          <p:nvSpPr>
            <p:cNvPr id="102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sr-Latn-CS"/>
            </a:p>
          </p:txBody>
        </p:sp>
        <p:sp>
          <p:nvSpPr>
            <p:cNvPr id="102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02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sr-Latn-CS"/>
            </a:p>
          </p:txBody>
        </p:sp>
        <p:sp>
          <p:nvSpPr>
            <p:cNvPr id="102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sr-Latn-CS"/>
            </a:p>
          </p:txBody>
        </p:sp>
        <p:sp>
          <p:nvSpPr>
            <p:cNvPr id="102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sr-Latn-CS"/>
            </a:p>
          </p:txBody>
        </p:sp>
        <p:sp>
          <p:nvSpPr>
            <p:cNvPr id="102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sr-Latn-CS"/>
            </a:p>
          </p:txBody>
        </p:sp>
        <p:sp>
          <p:nvSpPr>
            <p:cNvPr id="102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sr-Latn-CS"/>
            </a:p>
          </p:txBody>
        </p:sp>
        <p:sp>
          <p:nvSpPr>
            <p:cNvPr id="102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02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sr-Latn-CS"/>
            </a:p>
          </p:txBody>
        </p:sp>
        <p:sp>
          <p:nvSpPr>
            <p:cNvPr id="102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02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sr-Latn-CS"/>
            </a:p>
          </p:txBody>
        </p:sp>
        <p:sp>
          <p:nvSpPr>
            <p:cNvPr id="102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sr-Latn-CS"/>
            </a:p>
          </p:txBody>
        </p:sp>
        <p:sp>
          <p:nvSpPr>
            <p:cNvPr id="102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sr-Latn-CS"/>
            </a:p>
          </p:txBody>
        </p:sp>
      </p:grpSp>
      <p:sp>
        <p:nvSpPr>
          <p:cNvPr id="102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2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02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F91C1C-327B-4BAF-A5A9-B3A70587124A}" type="slidenum">
              <a:rPr lang="en-US"/>
              <a:pPr/>
              <a:t>‹#›</a:t>
            </a:fld>
            <a:endParaRPr lang="en-US"/>
          </a:p>
        </p:txBody>
      </p:sp>
      <p:sp>
        <p:nvSpPr>
          <p:cNvPr id="102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Istorijskezanimljivosti/photos/a.380606652041766.1073741828.380603862042045/536805113088585/?type=1"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UcimoIstoriju/photos/a.143137162483515.30069.143121499151748/552353724895188/?type=1" TargetMode="External"/><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68313" y="549275"/>
            <a:ext cx="8064500" cy="519113"/>
          </a:xfrm>
          <a:prstGeom prst="rect">
            <a:avLst/>
          </a:prstGeom>
          <a:noFill/>
          <a:ln w="9525">
            <a:noFill/>
            <a:miter lim="800000"/>
            <a:headEnd/>
            <a:tailEnd/>
          </a:ln>
          <a:effectLst/>
        </p:spPr>
        <p:txBody>
          <a:bodyPr>
            <a:spAutoFit/>
          </a:bodyPr>
          <a:lstStyle/>
          <a:p>
            <a:pPr>
              <a:spcBef>
                <a:spcPct val="50000"/>
              </a:spcBef>
            </a:pPr>
            <a:r>
              <a:rPr lang="sr-Cyrl-CS" sz="2800" b="1"/>
              <a:t>ПОЛИТИЧКЕ   ( грађанске )  РЕВОЛУЦИЈЕ:</a:t>
            </a:r>
            <a:endParaRPr lang="en-US" sz="2800" b="1"/>
          </a:p>
        </p:txBody>
      </p:sp>
      <p:sp>
        <p:nvSpPr>
          <p:cNvPr id="2053" name="Text Box 5"/>
          <p:cNvSpPr txBox="1">
            <a:spLocks noChangeArrowheads="1"/>
          </p:cNvSpPr>
          <p:nvPr/>
        </p:nvSpPr>
        <p:spPr bwMode="auto">
          <a:xfrm>
            <a:off x="539750" y="1773238"/>
            <a:ext cx="7056438" cy="2123658"/>
          </a:xfrm>
          <a:prstGeom prst="rect">
            <a:avLst/>
          </a:prstGeom>
          <a:noFill/>
          <a:ln w="9525">
            <a:noFill/>
            <a:miter lim="800000"/>
            <a:headEnd/>
            <a:tailEnd/>
          </a:ln>
          <a:effectLst/>
        </p:spPr>
        <p:txBody>
          <a:bodyPr>
            <a:spAutoFit/>
          </a:bodyPr>
          <a:lstStyle/>
          <a:p>
            <a:pPr>
              <a:spcBef>
                <a:spcPct val="50000"/>
              </a:spcBef>
            </a:pPr>
            <a:endParaRPr lang="sr-Cyrl-CS" sz="2400" b="1" dirty="0"/>
          </a:p>
          <a:p>
            <a:pPr>
              <a:spcBef>
                <a:spcPct val="50000"/>
              </a:spcBef>
            </a:pPr>
            <a:r>
              <a:rPr lang="sr-Cyrl-CS" sz="2400" b="1" dirty="0" smtClean="0"/>
              <a:t>НИЗОЗЕМСКА,       ЕНГЛЕСКА</a:t>
            </a:r>
            <a:endParaRPr lang="sr-Cyrl-CS" sz="2400" b="1" dirty="0"/>
          </a:p>
          <a:p>
            <a:pPr>
              <a:spcBef>
                <a:spcPct val="50000"/>
              </a:spcBef>
            </a:pPr>
            <a:r>
              <a:rPr lang="sr-Cyrl-CS" sz="2400" b="1" dirty="0"/>
              <a:t>                              и </a:t>
            </a:r>
          </a:p>
          <a:p>
            <a:pPr>
              <a:spcBef>
                <a:spcPct val="50000"/>
              </a:spcBef>
            </a:pPr>
            <a:r>
              <a:rPr lang="sr-Cyrl-CS" sz="2400" b="1" dirty="0"/>
              <a:t>                                             АМЕРИЧКА</a:t>
            </a:r>
            <a:endParaRPr lang="en-US" sz="2400" b="1" dirty="0"/>
          </a:p>
        </p:txBody>
      </p:sp>
    </p:spTree>
  </p:cSld>
  <p:clrMapOvr>
    <a:masterClrMapping/>
  </p:clrMapOvr>
  <p:transition spd="slow">
    <p:newsflash/>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additive="base">
                                        <p:cTn id="7"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anim calcmode="lin" valueType="num">
                                      <p:cBhvr additive="base">
                                        <p:cTn id="11"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3">
                                            <p:txEl>
                                              <p:pRg st="3" end="3"/>
                                            </p:txEl>
                                          </p:spTgt>
                                        </p:tgtEl>
                                        <p:attrNameLst>
                                          <p:attrName>style.visibility</p:attrName>
                                        </p:attrNameLst>
                                      </p:cBhvr>
                                      <p:to>
                                        <p:strVal val="visible"/>
                                      </p:to>
                                    </p:set>
                                    <p:anim calcmode="lin" valueType="num">
                                      <p:cBhvr additive="base">
                                        <p:cTn id="15"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2053">
                                            <p:txEl>
                                              <p:pRg st="1" end="1"/>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053">
                                            <p:txEl>
                                              <p:pRg st="2" end="2"/>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205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остонска чајанка&#10;&#10;На данашњи дан 1773. године дошло је до протеста америчких колониста против нових пореза које им је Велика Британија наметала. Још 1770. године на предлог владе Парламент укида све царине на амерички увоз осим једне мале, царине на чај. Ова царина имала је за циљ да одбрани принцип по коме британски Парламент и даље има право да намеће дажбине и доноси законе у колонијама. Након што је први брод са чајем стигао у бостонску луку, Семјуел Адамс сазива митинг и оптужује владу и Парламент  да желе пропаст колонија. Група младића јурнула је на брод и цео његов товар бацила у море. Када је чуо за овај догађај краљ Џорџ III је рекао:&#10; ''Коцка је пала. Колоније сада морају победити или се покорити.''">
            <a:hlinkClick r:id="rId3"/>
          </p:cNvPr>
          <p:cNvPicPr>
            <a:picLocks noChangeAspect="1" noChangeArrowheads="1"/>
          </p:cNvPicPr>
          <p:nvPr/>
        </p:nvPicPr>
        <p:blipFill>
          <a:blip r:embed="rId4" cstate="print"/>
          <a:srcRect/>
          <a:stretch>
            <a:fillRect/>
          </a:stretch>
        </p:blipFill>
        <p:spPr bwMode="auto">
          <a:xfrm>
            <a:off x="467544" y="3381375"/>
            <a:ext cx="4476750" cy="3476625"/>
          </a:xfrm>
          <a:prstGeom prst="rect">
            <a:avLst/>
          </a:prstGeom>
          <a:noFill/>
        </p:spPr>
      </p:pic>
      <p:sp>
        <p:nvSpPr>
          <p:cNvPr id="4" name="TextBox 3"/>
          <p:cNvSpPr txBox="1"/>
          <p:nvPr/>
        </p:nvSpPr>
        <p:spPr>
          <a:xfrm>
            <a:off x="0" y="0"/>
            <a:ext cx="9144000" cy="3754874"/>
          </a:xfrm>
          <a:prstGeom prst="rect">
            <a:avLst/>
          </a:prstGeom>
          <a:noFill/>
        </p:spPr>
        <p:txBody>
          <a:bodyPr wrap="square" rtlCol="0">
            <a:spAutoFit/>
          </a:bodyPr>
          <a:lstStyle/>
          <a:p>
            <a:pPr algn="ctr"/>
            <a:r>
              <a:rPr lang="ru-RU" sz="2000" b="1" dirty="0" smtClean="0">
                <a:solidFill>
                  <a:srgbClr val="FFFF00"/>
                </a:solidFill>
              </a:rPr>
              <a:t>Бостонска чајанка</a:t>
            </a:r>
          </a:p>
          <a:p>
            <a:r>
              <a:rPr lang="sr-Latn-RS" sz="2000" b="1" dirty="0" smtClean="0"/>
              <a:t>16.12.</a:t>
            </a:r>
            <a:r>
              <a:rPr lang="ru-RU" sz="2000" b="1" dirty="0" smtClean="0">
                <a:solidFill>
                  <a:srgbClr val="FFFF00"/>
                </a:solidFill>
              </a:rPr>
              <a:t>1773. </a:t>
            </a:r>
            <a:r>
              <a:rPr lang="ru-RU" sz="2000" b="1" dirty="0" smtClean="0"/>
              <a:t>године дошло је до протеста америчких колониста против нових пореза које им је Велика Британија наметала. Још 1770. године на предлог владе Парламент укида све царине на амерички увоз осим једне мале, царине на чај. Ова царина имала је за циљ да одбрани принцип по коме британски Парламент и даље има право да намеће дажбине и доноси законе у колонијама. Након што је први брод са чајем стигао у бостонску луку, Семјуел Адамс сазива митинг и оптужује владу и Парламент да желе пропаст колонија. Група младића јурнула је на брод и цео његов товар бацила у море. Када је чуо за овај догађај краљ Џорџ III је рекао:</a:t>
            </a:r>
            <a:br>
              <a:rPr lang="ru-RU" sz="2000" b="1" dirty="0" smtClean="0"/>
            </a:br>
            <a:r>
              <a:rPr lang="ru-RU" sz="2000" b="1" dirty="0" smtClean="0">
                <a:solidFill>
                  <a:srgbClr val="FFFF00"/>
                </a:solidFill>
              </a:rPr>
              <a:t>''Коцка је пала. Колоније сада морају победити или се покорити.''</a:t>
            </a:r>
          </a:p>
          <a:p>
            <a:endParaRPr lang="en-US" b="1" dirty="0"/>
          </a:p>
        </p:txBody>
      </p:sp>
      <p:sp>
        <p:nvSpPr>
          <p:cNvPr id="5" name="TextBox 4"/>
          <p:cNvSpPr txBox="1"/>
          <p:nvPr/>
        </p:nvSpPr>
        <p:spPr>
          <a:xfrm>
            <a:off x="5364088" y="4581128"/>
            <a:ext cx="3779912" cy="1661993"/>
          </a:xfrm>
          <a:prstGeom prst="rect">
            <a:avLst/>
          </a:prstGeom>
          <a:noFill/>
        </p:spPr>
        <p:txBody>
          <a:bodyPr wrap="square" rtlCol="0">
            <a:spAutoFit/>
          </a:bodyPr>
          <a:lstStyle/>
          <a:p>
            <a:pPr>
              <a:spcBef>
                <a:spcPct val="50000"/>
              </a:spcBef>
            </a:pPr>
            <a:r>
              <a:rPr lang="sr-Cyrl-CS" sz="2800" b="1" dirty="0" smtClean="0"/>
              <a:t>1775</a:t>
            </a:r>
            <a:r>
              <a:rPr lang="sr-Latn-RS" sz="2800" b="1" dirty="0" smtClean="0"/>
              <a:t>.</a:t>
            </a:r>
            <a:r>
              <a:rPr lang="sr-Cyrl-CS" sz="2800" b="1" dirty="0" smtClean="0"/>
              <a:t>Енглези шаљу војску да нападну</a:t>
            </a:r>
          </a:p>
          <a:p>
            <a:pPr>
              <a:spcBef>
                <a:spcPts val="0"/>
              </a:spcBef>
            </a:pPr>
            <a:r>
              <a:rPr lang="sr-Cyrl-CS" sz="2800" b="1" dirty="0" smtClean="0"/>
              <a:t> побуњенике.</a:t>
            </a:r>
          </a:p>
          <a:p>
            <a:endParaRPr lang="en-US" dirty="0"/>
          </a:p>
        </p:txBody>
      </p:sp>
    </p:spTree>
  </p:cSld>
  <p:clrMapOvr>
    <a:masterClrMapping/>
  </p:clrMapOvr>
  <p:transition spd="slow">
    <p:wedge/>
    <p:sndAc>
      <p:stSnd>
        <p:snd r:embed="rId2" name="drumroll.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764704"/>
            <a:ext cx="9144000" cy="1508105"/>
          </a:xfrm>
          <a:prstGeom prst="rect">
            <a:avLst/>
          </a:prstGeom>
          <a:noFill/>
          <a:ln w="9525">
            <a:noFill/>
            <a:miter lim="800000"/>
            <a:headEnd/>
            <a:tailEnd/>
          </a:ln>
          <a:effectLst/>
        </p:spPr>
        <p:txBody>
          <a:bodyPr wrap="square">
            <a:spAutoFit/>
          </a:bodyPr>
          <a:lstStyle/>
          <a:p>
            <a:pPr>
              <a:spcBef>
                <a:spcPct val="50000"/>
              </a:spcBef>
            </a:pPr>
            <a:r>
              <a:rPr lang="sr-Cyrl-CS" sz="2800" b="1" dirty="0">
                <a:solidFill>
                  <a:srgbClr val="FFFF00"/>
                </a:solidFill>
              </a:rPr>
              <a:t>1776</a:t>
            </a:r>
            <a:r>
              <a:rPr lang="sr-Cyrl-CS" sz="2800" dirty="0"/>
              <a:t>. </a:t>
            </a:r>
            <a:r>
              <a:rPr lang="sr-Cyrl-CS" sz="2800" dirty="0" smtClean="0"/>
              <a:t>на конгресу  </a:t>
            </a:r>
            <a:r>
              <a:rPr lang="sr-Cyrl-CS" sz="2800" dirty="0">
                <a:solidFill>
                  <a:srgbClr val="FFFF00"/>
                </a:solidFill>
              </a:rPr>
              <a:t>у </a:t>
            </a:r>
            <a:r>
              <a:rPr lang="sr-Cyrl-CS" sz="2800" b="1" dirty="0">
                <a:solidFill>
                  <a:srgbClr val="FFFF00"/>
                </a:solidFill>
              </a:rPr>
              <a:t>Филаделфији</a:t>
            </a:r>
            <a:r>
              <a:rPr lang="sr-Cyrl-CS" sz="2800" dirty="0">
                <a:solidFill>
                  <a:srgbClr val="FFFF00"/>
                </a:solidFill>
              </a:rPr>
              <a:t> преставници 13 колонија </a:t>
            </a:r>
            <a:r>
              <a:rPr lang="sr-Cyrl-CS" sz="2800" dirty="0" smtClean="0">
                <a:solidFill>
                  <a:srgbClr val="FFFF00"/>
                </a:solidFill>
              </a:rPr>
              <a:t>и </a:t>
            </a:r>
            <a:r>
              <a:rPr lang="sr-Cyrl-CS" sz="2800" b="1" dirty="0">
                <a:solidFill>
                  <a:srgbClr val="FFFF00"/>
                </a:solidFill>
              </a:rPr>
              <a:t>прогласили Независност</a:t>
            </a:r>
            <a:r>
              <a:rPr lang="sr-Cyrl-CS" sz="2800" dirty="0">
                <a:solidFill>
                  <a:srgbClr val="FFFF00"/>
                </a:solidFill>
              </a:rPr>
              <a:t> </a:t>
            </a:r>
            <a:r>
              <a:rPr lang="sr-Cyrl-CS" sz="2800" dirty="0" smtClean="0">
                <a:solidFill>
                  <a:srgbClr val="FFFF00"/>
                </a:solidFill>
              </a:rPr>
              <a:t> усвајањем  </a:t>
            </a:r>
            <a:r>
              <a:rPr lang="sr-Cyrl-CS" sz="3200" dirty="0" smtClean="0">
                <a:solidFill>
                  <a:srgbClr val="FFFF00"/>
                </a:solidFill>
              </a:rPr>
              <a:t>,,</a:t>
            </a:r>
            <a:r>
              <a:rPr lang="sr-Cyrl-CS" sz="3200" i="1" dirty="0" smtClean="0">
                <a:solidFill>
                  <a:srgbClr val="FFFF00"/>
                </a:solidFill>
              </a:rPr>
              <a:t>Декл</a:t>
            </a:r>
            <a:r>
              <a:rPr lang="sr-Latn-CS" sz="3200" i="1" dirty="0" smtClean="0">
                <a:solidFill>
                  <a:srgbClr val="FFFF00"/>
                </a:solidFill>
              </a:rPr>
              <a:t>a</a:t>
            </a:r>
            <a:r>
              <a:rPr lang="sr-Cyrl-CS" sz="3200" i="1" dirty="0" smtClean="0">
                <a:solidFill>
                  <a:srgbClr val="FFFF00"/>
                </a:solidFill>
              </a:rPr>
              <a:t>рације </a:t>
            </a:r>
            <a:r>
              <a:rPr lang="sr-Cyrl-CS" sz="3200" i="1" dirty="0">
                <a:solidFill>
                  <a:srgbClr val="FFFF00"/>
                </a:solidFill>
              </a:rPr>
              <a:t>независности”</a:t>
            </a:r>
            <a:r>
              <a:rPr lang="sr-Cyrl-CS" sz="2800" i="1" dirty="0">
                <a:solidFill>
                  <a:srgbClr val="FFFF00"/>
                </a:solidFill>
              </a:rPr>
              <a:t> </a:t>
            </a:r>
            <a:r>
              <a:rPr lang="sr-Cyrl-CS" sz="2800" dirty="0"/>
              <a:t>коју је написао </a:t>
            </a:r>
            <a:r>
              <a:rPr lang="sr-Cyrl-CS" sz="2800" dirty="0">
                <a:solidFill>
                  <a:srgbClr val="FFFF00"/>
                </a:solidFill>
              </a:rPr>
              <a:t>Томас Џеферсон</a:t>
            </a:r>
            <a:r>
              <a:rPr lang="sr-Cyrl-CS" sz="2800" dirty="0"/>
              <a:t>.</a:t>
            </a:r>
            <a:r>
              <a:rPr lang="sr-Cyrl-CS" sz="2800" i="1" dirty="0"/>
              <a:t> </a:t>
            </a:r>
            <a:endParaRPr lang="sr-Cyrl-CS" sz="2800" dirty="0"/>
          </a:p>
        </p:txBody>
      </p:sp>
      <p:pic>
        <p:nvPicPr>
          <p:cNvPr id="5" name="Picture 4" descr="http://www.rts.rs/upload/storyBoxImageData/2008/11/20/116682/tomas1.jpg"/>
          <p:cNvPicPr/>
          <p:nvPr/>
        </p:nvPicPr>
        <p:blipFill>
          <a:blip r:embed="rId3" cstate="print"/>
          <a:srcRect/>
          <a:stretch>
            <a:fillRect/>
          </a:stretch>
        </p:blipFill>
        <p:spPr bwMode="auto">
          <a:xfrm>
            <a:off x="6762750" y="1628800"/>
            <a:ext cx="2381250" cy="2381250"/>
          </a:xfrm>
          <a:prstGeom prst="ellipse">
            <a:avLst/>
          </a:prstGeom>
          <a:ln>
            <a:noFill/>
          </a:ln>
          <a:effectLst>
            <a:softEdge rad="112500"/>
          </a:effectLst>
        </p:spPr>
      </p:pic>
      <p:sp>
        <p:nvSpPr>
          <p:cNvPr id="6" name="Rectangle 5"/>
          <p:cNvSpPr/>
          <p:nvPr/>
        </p:nvSpPr>
        <p:spPr>
          <a:xfrm>
            <a:off x="3563888" y="2924944"/>
            <a:ext cx="3024336" cy="400110"/>
          </a:xfrm>
          <a:prstGeom prst="rect">
            <a:avLst/>
          </a:prstGeom>
          <a:noFill/>
        </p:spPr>
        <p:txBody>
          <a:bodyPr wrap="square" lIns="91440" tIns="45720" rIns="91440" bIns="45720">
            <a:spAutoFit/>
          </a:bodyPr>
          <a:lstStyle/>
          <a:p>
            <a:pPr algn="ctr"/>
            <a:r>
              <a:rPr lang="sr-Cyrl-R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Томас  Џеферсон</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0" y="1"/>
            <a:ext cx="9144000" cy="892552"/>
          </a:xfrm>
          <a:prstGeom prst="rect">
            <a:avLst/>
          </a:prstGeom>
        </p:spPr>
        <p:txBody>
          <a:bodyPr wrap="square">
            <a:spAutoFit/>
          </a:bodyPr>
          <a:lstStyle/>
          <a:p>
            <a:pPr>
              <a:spcBef>
                <a:spcPct val="50000"/>
              </a:spcBef>
            </a:pPr>
            <a:r>
              <a:rPr lang="sr-Cyrl-CS" sz="2600" dirty="0" smtClean="0"/>
              <a:t>Рат је вођен са променљивом срећом под </a:t>
            </a:r>
            <a:r>
              <a:rPr lang="sr-Cyrl-CS" sz="2600" dirty="0" smtClean="0">
                <a:solidFill>
                  <a:srgbClr val="FFFF00"/>
                </a:solidFill>
              </a:rPr>
              <a:t>командом Џорџа Вашингтона</a:t>
            </a:r>
            <a:r>
              <a:rPr lang="sr-Cyrl-CS" sz="2400" dirty="0" smtClean="0">
                <a:solidFill>
                  <a:srgbClr val="FFFF00"/>
                </a:solidFill>
              </a:rPr>
              <a:t>.</a:t>
            </a:r>
            <a:endParaRPr lang="sr-Cyrl-CS" sz="2400" dirty="0">
              <a:solidFill>
                <a:srgbClr val="FFFF00"/>
              </a:solidFill>
            </a:endParaRPr>
          </a:p>
        </p:txBody>
      </p:sp>
      <p:pic>
        <p:nvPicPr>
          <p:cNvPr id="2" name="Picture 2" descr="Потписивање Декларације о Независности-Јохн Трумбулл"/>
          <p:cNvPicPr>
            <a:picLocks noChangeAspect="1" noChangeArrowheads="1"/>
          </p:cNvPicPr>
          <p:nvPr/>
        </p:nvPicPr>
        <p:blipFill>
          <a:blip r:embed="rId4" cstate="print"/>
          <a:srcRect/>
          <a:stretch>
            <a:fillRect/>
          </a:stretch>
        </p:blipFill>
        <p:spPr bwMode="auto">
          <a:xfrm>
            <a:off x="395536" y="3429000"/>
            <a:ext cx="6408712" cy="3429000"/>
          </a:xfrm>
          <a:prstGeom prst="rect">
            <a:avLst/>
          </a:prstGeom>
          <a:noFill/>
        </p:spPr>
      </p:pic>
      <p:sp>
        <p:nvSpPr>
          <p:cNvPr id="9" name="TextBox 8"/>
          <p:cNvSpPr txBox="1"/>
          <p:nvPr/>
        </p:nvSpPr>
        <p:spPr>
          <a:xfrm>
            <a:off x="-2772816" y="3717032"/>
            <a:ext cx="3024336" cy="648072"/>
          </a:xfrm>
          <a:prstGeom prst="rect">
            <a:avLst/>
          </a:prstGeom>
          <a:noFill/>
        </p:spPr>
        <p:txBody>
          <a:bodyPr wrap="square" rtlCol="0">
            <a:spAutoFit/>
          </a:bodyPr>
          <a:lstStyle/>
          <a:p>
            <a:r>
              <a:rPr lang="sr-Cyrl-RS" b="1" dirty="0" smtClean="0"/>
              <a:t>Потписивање Декларације независности</a:t>
            </a:r>
            <a:endParaRPr lang="en-GB" b="1" dirty="0"/>
          </a:p>
        </p:txBody>
      </p:sp>
    </p:spTree>
  </p:cSld>
  <p:clrMapOvr>
    <a:masterClrMapping/>
  </p:clrMapOvr>
  <p:transition spd="slow">
    <p:wheel spokes="3"/>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2.5E-6 -2.05733E-6 L 0.42726 -0.00416 " pathEditMode="relative" rAng="0" ptsTypes="AA">
                                      <p:cBhvr>
                                        <p:cTn id="17" dur="2000" fill="hold"/>
                                        <p:tgtEl>
                                          <p:spTgt spid="9"/>
                                        </p:tgtEl>
                                        <p:attrNameLst>
                                          <p:attrName>ppt_x</p:attrName>
                                          <p:attrName>ppt_y</p:attrName>
                                        </p:attrNameLst>
                                      </p:cBhvr>
                                      <p:rCtr x="214"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96536" cy="830997"/>
          </a:xfrm>
          <a:prstGeom prst="rect">
            <a:avLst/>
          </a:prstGeom>
          <a:noFill/>
        </p:spPr>
        <p:txBody>
          <a:bodyPr wrap="square" rtlCol="0">
            <a:spAutoFit/>
          </a:bodyPr>
          <a:lstStyle/>
          <a:p>
            <a:r>
              <a:rPr lang="sr-Cyrl-CS" sz="2400" b="1" dirty="0" smtClean="0">
                <a:effectLst>
                  <a:outerShdw blurRad="38100" dist="38100" dir="2700000" algn="tl">
                    <a:srgbClr val="000000">
                      <a:alpha val="43137"/>
                    </a:srgbClr>
                  </a:outerShdw>
                </a:effectLst>
              </a:rPr>
              <a:t>Амери су уз помоћ француских добровољаца нанели одлучујући пораз Енглезима </a:t>
            </a:r>
            <a:r>
              <a:rPr lang="sr-Cyrl-CS" sz="2400" b="1" dirty="0" smtClean="0">
                <a:solidFill>
                  <a:srgbClr val="FFFF00"/>
                </a:solidFill>
                <a:effectLst>
                  <a:outerShdw blurRad="38100" dist="38100" dir="2700000" algn="tl">
                    <a:srgbClr val="000000">
                      <a:alpha val="43137"/>
                    </a:srgbClr>
                  </a:outerShdw>
                </a:effectLst>
              </a:rPr>
              <a:t>1781.код Јорктауна </a:t>
            </a:r>
            <a:r>
              <a:rPr lang="sr-Cyrl-CS" sz="2400" b="1" dirty="0" smtClean="0">
                <a:effectLst>
                  <a:outerShdw blurRad="38100" dist="38100" dir="2700000" algn="tl">
                    <a:srgbClr val="000000">
                      <a:alpha val="43137"/>
                    </a:srgbClr>
                  </a:outerShdw>
                </a:effectLst>
              </a:rPr>
              <a:t>чиме је завршено ратовање</a:t>
            </a:r>
            <a:r>
              <a:rPr lang="sr-Latn-R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pic>
        <p:nvPicPr>
          <p:cNvPr id="28674" name="Picture 2" descr="http://image.slidesharecdn.com/newmicrosoftpowerpointpresentation-140406130621-phpapp02/95/americki-rat-za-nezavisnost-17751783-vojni-aspekti-19-638.jpg?cb=1396808530"/>
          <p:cNvPicPr>
            <a:picLocks noChangeAspect="1" noChangeArrowheads="1"/>
          </p:cNvPicPr>
          <p:nvPr/>
        </p:nvPicPr>
        <p:blipFill>
          <a:blip r:embed="rId3" cstate="print"/>
          <a:srcRect/>
          <a:stretch>
            <a:fillRect/>
          </a:stretch>
        </p:blipFill>
        <p:spPr bwMode="auto">
          <a:xfrm>
            <a:off x="971600" y="1124744"/>
            <a:ext cx="7128792" cy="3563491"/>
          </a:xfrm>
          <a:prstGeom prst="rect">
            <a:avLst/>
          </a:prstGeom>
          <a:noFill/>
        </p:spPr>
      </p:pic>
      <p:sp>
        <p:nvSpPr>
          <p:cNvPr id="4" name="TextBox 3"/>
          <p:cNvSpPr txBox="1"/>
          <p:nvPr/>
        </p:nvSpPr>
        <p:spPr>
          <a:xfrm>
            <a:off x="2051720" y="4653136"/>
            <a:ext cx="4104456" cy="461665"/>
          </a:xfrm>
          <a:prstGeom prst="rect">
            <a:avLst/>
          </a:prstGeom>
          <a:noFill/>
        </p:spPr>
        <p:txBody>
          <a:bodyPr wrap="square" rtlCol="0">
            <a:spAutoFit/>
          </a:bodyPr>
          <a:lstStyle/>
          <a:p>
            <a:pPr algn="ctr"/>
            <a:r>
              <a:rPr lang="sr-Cyrl-RS" sz="2400" b="1" dirty="0" smtClean="0"/>
              <a:t>Битка код Јорктауна</a:t>
            </a:r>
            <a:endParaRPr lang="en-US" sz="2400" b="1" dirty="0"/>
          </a:p>
        </p:txBody>
      </p:sp>
      <p:sp>
        <p:nvSpPr>
          <p:cNvPr id="5" name="TextBox 4"/>
          <p:cNvSpPr txBox="1"/>
          <p:nvPr/>
        </p:nvSpPr>
        <p:spPr>
          <a:xfrm>
            <a:off x="0" y="5229200"/>
            <a:ext cx="9144000" cy="1231106"/>
          </a:xfrm>
          <a:prstGeom prst="rect">
            <a:avLst/>
          </a:prstGeom>
          <a:noFill/>
        </p:spPr>
        <p:txBody>
          <a:bodyPr wrap="square" rtlCol="0">
            <a:spAutoFit/>
          </a:bodyPr>
          <a:lstStyle/>
          <a:p>
            <a:pPr algn="ctr"/>
            <a:r>
              <a:rPr lang="sr-Cyrl-CS" sz="2800" b="1" dirty="0" smtClean="0">
                <a:solidFill>
                  <a:srgbClr val="FFFF00"/>
                </a:solidFill>
              </a:rPr>
              <a:t>Париским миром 1783. су створене Сједињене америчке државе, од Атлантика до Мисисипија.</a:t>
            </a:r>
            <a:endParaRPr lang="en-US" sz="2800" b="1" dirty="0" smtClean="0">
              <a:solidFill>
                <a:srgbClr val="FFFF00"/>
              </a:solidFill>
            </a:endParaRPr>
          </a:p>
          <a:p>
            <a:endParaRPr lang="en-US" dirty="0"/>
          </a:p>
        </p:txBody>
      </p:sp>
    </p:spTree>
  </p:cSld>
  <p:clrMapOvr>
    <a:masterClrMapping/>
  </p:clrMapOvr>
  <p:transition spd="slow">
    <p:wedge/>
    <p:sndAc>
      <p:stSnd>
        <p:snd r:embed="rId2" name="explod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214290"/>
            <a:ext cx="8748713" cy="3139321"/>
          </a:xfrm>
          <a:prstGeom prst="rect">
            <a:avLst/>
          </a:prstGeom>
          <a:noFill/>
          <a:ln w="9525">
            <a:noFill/>
            <a:miter lim="800000"/>
            <a:headEnd/>
            <a:tailEnd/>
          </a:ln>
          <a:effectLst/>
        </p:spPr>
        <p:txBody>
          <a:bodyPr wrap="square">
            <a:spAutoFit/>
          </a:bodyPr>
          <a:lstStyle/>
          <a:p>
            <a:pPr>
              <a:spcBef>
                <a:spcPct val="50000"/>
              </a:spcBef>
            </a:pPr>
            <a:r>
              <a:rPr lang="sr-Cyrl-CS" sz="2800" b="1" dirty="0" smtClean="0">
                <a:solidFill>
                  <a:srgbClr val="FFFF00"/>
                </a:solidFill>
              </a:rPr>
              <a:t>1787</a:t>
            </a:r>
            <a:r>
              <a:rPr lang="sr-Cyrl-CS" sz="2800" dirty="0" smtClean="0"/>
              <a:t>.</a:t>
            </a:r>
            <a:r>
              <a:rPr lang="sr-Cyrl-RS" sz="2800" dirty="0" smtClean="0"/>
              <a:t>ј</a:t>
            </a:r>
            <a:r>
              <a:rPr lang="sr-Cyrl-CS" sz="2800" dirty="0" smtClean="0"/>
              <a:t>е </a:t>
            </a:r>
            <a:r>
              <a:rPr lang="sr-Cyrl-CS" sz="2800" dirty="0"/>
              <a:t>донет </a:t>
            </a:r>
            <a:r>
              <a:rPr lang="sr-Cyrl-CS" sz="2800" b="1" dirty="0">
                <a:solidFill>
                  <a:srgbClr val="FFFF00"/>
                </a:solidFill>
              </a:rPr>
              <a:t>Амерички </a:t>
            </a:r>
            <a:r>
              <a:rPr lang="sr-Cyrl-CS" sz="2800" b="1" dirty="0" smtClean="0">
                <a:solidFill>
                  <a:srgbClr val="FFFF00"/>
                </a:solidFill>
              </a:rPr>
              <a:t>устав</a:t>
            </a:r>
            <a:r>
              <a:rPr lang="sr-Latn-CS" sz="2800" b="1" dirty="0" smtClean="0">
                <a:solidFill>
                  <a:srgbClr val="FFFF00"/>
                </a:solidFill>
              </a:rPr>
              <a:t> (o</a:t>
            </a:r>
            <a:r>
              <a:rPr lang="sr-Cyrl-RS" sz="2800" b="1" dirty="0" smtClean="0">
                <a:solidFill>
                  <a:srgbClr val="FFFF00"/>
                </a:solidFill>
              </a:rPr>
              <a:t>сновни закон у држави)</a:t>
            </a:r>
            <a:r>
              <a:rPr lang="sr-Cyrl-CS" sz="2800" b="1" dirty="0" smtClean="0">
                <a:solidFill>
                  <a:srgbClr val="FFFF00"/>
                </a:solidFill>
              </a:rPr>
              <a:t> </a:t>
            </a:r>
            <a:r>
              <a:rPr lang="sr-Cyrl-CS" sz="2800" dirty="0" smtClean="0"/>
              <a:t>- </a:t>
            </a:r>
            <a:r>
              <a:rPr lang="sr-Cyrl-CS" sz="2800" b="1" dirty="0">
                <a:solidFill>
                  <a:srgbClr val="FFFF00"/>
                </a:solidFill>
              </a:rPr>
              <a:t>први грађански устав у модерној историји; </a:t>
            </a:r>
            <a:r>
              <a:rPr lang="sr-Cyrl-CS" sz="2800" dirty="0" smtClean="0">
                <a:solidFill>
                  <a:srgbClr val="FFFF00"/>
                </a:solidFill>
              </a:rPr>
              <a:t>власт </a:t>
            </a:r>
            <a:r>
              <a:rPr lang="sr-Cyrl-CS" sz="2800" dirty="0">
                <a:solidFill>
                  <a:srgbClr val="FFFF00"/>
                </a:solidFill>
              </a:rPr>
              <a:t>дели на :</a:t>
            </a:r>
          </a:p>
          <a:p>
            <a:pPr>
              <a:spcBef>
                <a:spcPct val="50000"/>
              </a:spcBef>
            </a:pPr>
            <a:r>
              <a:rPr lang="sr-Cyrl-CS" sz="2800" dirty="0" smtClean="0"/>
              <a:t>Извршну</a:t>
            </a:r>
            <a:r>
              <a:rPr lang="sr-Latn-CS" sz="2800" dirty="0" smtClean="0"/>
              <a:t>,</a:t>
            </a:r>
            <a:r>
              <a:rPr lang="sr-Cyrl-CS" sz="2800" b="1" dirty="0" smtClean="0"/>
              <a:t> </a:t>
            </a:r>
            <a:r>
              <a:rPr lang="sr-Cyrl-CS" sz="2800" dirty="0" smtClean="0"/>
              <a:t>Судску</a:t>
            </a:r>
            <a:r>
              <a:rPr lang="sr-Cyrl-CS" sz="2800" b="1" dirty="0" smtClean="0"/>
              <a:t> </a:t>
            </a:r>
            <a:r>
              <a:rPr lang="sr-Cyrl-CS" sz="2800" dirty="0" smtClean="0"/>
              <a:t>и</a:t>
            </a:r>
            <a:r>
              <a:rPr lang="sr-Latn-CS" sz="2800" dirty="0" smtClean="0"/>
              <a:t> </a:t>
            </a:r>
            <a:r>
              <a:rPr lang="sr-Cyrl-CS" sz="2800" dirty="0" smtClean="0"/>
              <a:t>Законодавну власт.</a:t>
            </a:r>
            <a:endParaRPr lang="en-US" sz="2800" dirty="0" smtClean="0"/>
          </a:p>
          <a:p>
            <a:pPr>
              <a:spcBef>
                <a:spcPct val="50000"/>
              </a:spcBef>
            </a:pPr>
            <a:endParaRPr lang="sr-Cyrl-CS" sz="2400" dirty="0"/>
          </a:p>
          <a:p>
            <a:pPr>
              <a:spcBef>
                <a:spcPct val="50000"/>
              </a:spcBef>
            </a:pPr>
            <a:r>
              <a:rPr lang="sr-Cyrl-CS" sz="2400" dirty="0" smtClean="0"/>
              <a:t> </a:t>
            </a:r>
            <a:endParaRPr lang="sr-Cyrl-CS" sz="2400" dirty="0"/>
          </a:p>
        </p:txBody>
      </p:sp>
      <p:sp>
        <p:nvSpPr>
          <p:cNvPr id="6149" name="Text Box 5"/>
          <p:cNvSpPr txBox="1">
            <a:spLocks noChangeArrowheads="1"/>
          </p:cNvSpPr>
          <p:nvPr/>
        </p:nvSpPr>
        <p:spPr bwMode="auto">
          <a:xfrm>
            <a:off x="0" y="4652963"/>
            <a:ext cx="8604250" cy="1754326"/>
          </a:xfrm>
          <a:prstGeom prst="rect">
            <a:avLst/>
          </a:prstGeom>
          <a:noFill/>
          <a:ln w="9525">
            <a:noFill/>
            <a:miter lim="800000"/>
            <a:headEnd/>
            <a:tailEnd/>
          </a:ln>
          <a:effectLst/>
        </p:spPr>
        <p:txBody>
          <a:bodyPr>
            <a:spAutoFit/>
          </a:bodyPr>
          <a:lstStyle/>
          <a:p>
            <a:pPr>
              <a:spcBef>
                <a:spcPct val="50000"/>
              </a:spcBef>
            </a:pPr>
            <a:r>
              <a:rPr lang="sr-Cyrl-CS" sz="2400" b="1" dirty="0">
                <a:solidFill>
                  <a:srgbClr val="FFC000"/>
                </a:solidFill>
              </a:rPr>
              <a:t>Тамне мрље америчке историје</a:t>
            </a:r>
            <a:r>
              <a:rPr lang="sr-Cyrl-CS" sz="2400" dirty="0"/>
              <a:t> </a:t>
            </a:r>
            <a:r>
              <a:rPr lang="sr-Cyrl-CS" sz="2400" dirty="0" smtClean="0"/>
              <a:t>:</a:t>
            </a:r>
            <a:endParaRPr lang="sr-Cyrl-CS" sz="2400" dirty="0"/>
          </a:p>
          <a:p>
            <a:pPr>
              <a:spcBef>
                <a:spcPct val="50000"/>
              </a:spcBef>
            </a:pPr>
            <a:r>
              <a:rPr lang="sr-Cyrl-CS" sz="2800" b="1" dirty="0">
                <a:solidFill>
                  <a:schemeClr val="tx2">
                    <a:lumMod val="10000"/>
                  </a:schemeClr>
                </a:solidFill>
              </a:rPr>
              <a:t>Истребљење Индијанаца</a:t>
            </a:r>
            <a:r>
              <a:rPr lang="sr-Cyrl-CS" sz="2400" b="1" dirty="0">
                <a:solidFill>
                  <a:schemeClr val="tx2">
                    <a:lumMod val="10000"/>
                  </a:schemeClr>
                </a:solidFill>
              </a:rPr>
              <a:t> </a:t>
            </a:r>
            <a:r>
              <a:rPr lang="sr-Cyrl-CS" sz="2400" b="1" dirty="0" smtClean="0">
                <a:solidFill>
                  <a:schemeClr val="tx2">
                    <a:lumMod val="10000"/>
                  </a:schemeClr>
                </a:solidFill>
              </a:rPr>
              <a:t>и</a:t>
            </a:r>
            <a:endParaRPr lang="sr-Latn-CS" sz="2400" b="1" dirty="0" smtClean="0">
              <a:solidFill>
                <a:schemeClr val="tx2">
                  <a:lumMod val="10000"/>
                </a:schemeClr>
              </a:solidFill>
            </a:endParaRPr>
          </a:p>
          <a:p>
            <a:pPr>
              <a:spcBef>
                <a:spcPct val="50000"/>
              </a:spcBef>
            </a:pPr>
            <a:r>
              <a:rPr lang="sr-Cyrl-CS" sz="2400" b="1" dirty="0" smtClean="0">
                <a:solidFill>
                  <a:schemeClr val="tx2">
                    <a:lumMod val="10000"/>
                  </a:schemeClr>
                </a:solidFill>
              </a:rPr>
              <a:t> </a:t>
            </a:r>
            <a:r>
              <a:rPr lang="sr-Cyrl-CS" sz="2800" b="1" dirty="0">
                <a:solidFill>
                  <a:schemeClr val="tx2">
                    <a:lumMod val="10000"/>
                  </a:schemeClr>
                </a:solidFill>
              </a:rPr>
              <a:t>црначко </a:t>
            </a:r>
            <a:r>
              <a:rPr lang="sr-Cyrl-CS" sz="2800" b="1" dirty="0" smtClean="0">
                <a:solidFill>
                  <a:schemeClr val="tx2">
                    <a:lumMod val="10000"/>
                  </a:schemeClr>
                </a:solidFill>
              </a:rPr>
              <a:t>ропство</a:t>
            </a:r>
            <a:r>
              <a:rPr lang="sr-Latn-CS" sz="2400" dirty="0" smtClean="0"/>
              <a:t>.</a:t>
            </a:r>
            <a:endParaRPr lang="en-US" sz="2400" dirty="0"/>
          </a:p>
        </p:txBody>
      </p:sp>
      <p:sp>
        <p:nvSpPr>
          <p:cNvPr id="6150" name="Text Box 6"/>
          <p:cNvSpPr txBox="1">
            <a:spLocks noChangeArrowheads="1"/>
          </p:cNvSpPr>
          <p:nvPr/>
        </p:nvSpPr>
        <p:spPr bwMode="auto">
          <a:xfrm>
            <a:off x="0" y="2714620"/>
            <a:ext cx="9144000" cy="1169551"/>
          </a:xfrm>
          <a:prstGeom prst="rect">
            <a:avLst/>
          </a:prstGeom>
          <a:noFill/>
          <a:ln w="9525">
            <a:noFill/>
            <a:miter lim="800000"/>
            <a:headEnd/>
            <a:tailEnd/>
          </a:ln>
          <a:effectLst/>
        </p:spPr>
        <p:txBody>
          <a:bodyPr wrap="square">
            <a:spAutoFit/>
          </a:bodyPr>
          <a:lstStyle/>
          <a:p>
            <a:pPr>
              <a:spcBef>
                <a:spcPct val="50000"/>
              </a:spcBef>
            </a:pPr>
            <a:r>
              <a:rPr lang="sr-Cyrl-CS" sz="2800" dirty="0" smtClean="0">
                <a:solidFill>
                  <a:srgbClr val="FFFF00"/>
                </a:solidFill>
              </a:rPr>
              <a:t>Џорџ </a:t>
            </a:r>
            <a:r>
              <a:rPr lang="sr-Cyrl-CS" sz="2800" dirty="0">
                <a:solidFill>
                  <a:srgbClr val="FFFF00"/>
                </a:solidFill>
              </a:rPr>
              <a:t>Вашингтон је изабран за првог председника </a:t>
            </a:r>
            <a:r>
              <a:rPr lang="sr-Cyrl-CS" sz="2800" dirty="0" smtClean="0">
                <a:solidFill>
                  <a:srgbClr val="FFFF00"/>
                </a:solidFill>
              </a:rPr>
              <a:t>САД</a:t>
            </a:r>
            <a:r>
              <a:rPr lang="sr-Cyrl-CS" sz="2800" dirty="0" smtClean="0"/>
              <a:t> ,</a:t>
            </a:r>
          </a:p>
          <a:p>
            <a:pPr>
              <a:spcBef>
                <a:spcPct val="50000"/>
              </a:spcBef>
            </a:pPr>
            <a:r>
              <a:rPr lang="sr-Cyrl-CS" sz="2800" dirty="0" smtClean="0"/>
              <a:t> </a:t>
            </a:r>
            <a:endParaRPr lang="en-US" sz="2800" dirty="0"/>
          </a:p>
        </p:txBody>
      </p:sp>
      <p:sp>
        <p:nvSpPr>
          <p:cNvPr id="6151" name="Text Box 7"/>
          <p:cNvSpPr txBox="1">
            <a:spLocks noChangeArrowheads="1"/>
          </p:cNvSpPr>
          <p:nvPr/>
        </p:nvSpPr>
        <p:spPr bwMode="auto">
          <a:xfrm>
            <a:off x="250825" y="4868863"/>
            <a:ext cx="7777163" cy="366712"/>
          </a:xfrm>
          <a:prstGeom prst="rect">
            <a:avLst/>
          </a:prstGeom>
          <a:noFill/>
          <a:ln w="9525">
            <a:noFill/>
            <a:miter lim="800000"/>
            <a:headEnd/>
            <a:tailEnd/>
          </a:ln>
          <a:effectLst/>
        </p:spPr>
        <p:txBody>
          <a:bodyPr>
            <a:spAutoFit/>
          </a:bodyPr>
          <a:lstStyle/>
          <a:p>
            <a:pPr>
              <a:spcBef>
                <a:spcPct val="50000"/>
              </a:spcBef>
            </a:pPr>
            <a:endParaRPr lang="sr-Latn-CS"/>
          </a:p>
        </p:txBody>
      </p:sp>
      <p:pic>
        <p:nvPicPr>
          <p:cNvPr id="8" name="Picture 7" descr="http://www.whitehouse.gov/sites/default/files/first-family/masthead_image/georgewashington.png?1306436373"/>
          <p:cNvPicPr/>
          <p:nvPr/>
        </p:nvPicPr>
        <p:blipFill>
          <a:blip r:embed="rId3" cstate="print"/>
          <a:srcRect/>
          <a:stretch>
            <a:fillRect/>
          </a:stretch>
        </p:blipFill>
        <p:spPr bwMode="auto">
          <a:xfrm>
            <a:off x="4838700" y="3429000"/>
            <a:ext cx="4305300" cy="3429000"/>
          </a:xfrm>
          <a:prstGeom prst="rect">
            <a:avLst/>
          </a:prstGeom>
          <a:noFill/>
          <a:ln w="9525">
            <a:noFill/>
            <a:miter lim="800000"/>
            <a:headEnd/>
            <a:tailEnd/>
          </a:ln>
        </p:spPr>
      </p:pic>
      <p:sp>
        <p:nvSpPr>
          <p:cNvPr id="7" name="TextBox 6"/>
          <p:cNvSpPr txBox="1"/>
          <p:nvPr/>
        </p:nvSpPr>
        <p:spPr>
          <a:xfrm>
            <a:off x="0" y="2204864"/>
            <a:ext cx="9144000" cy="400110"/>
          </a:xfrm>
          <a:prstGeom prst="rect">
            <a:avLst/>
          </a:prstGeom>
          <a:solidFill>
            <a:srgbClr val="92D050"/>
          </a:solidFill>
        </p:spPr>
        <p:txBody>
          <a:bodyPr wrap="square" rtlCol="0">
            <a:spAutoFit/>
          </a:bodyPr>
          <a:lstStyle/>
          <a:p>
            <a:r>
              <a:rPr lang="sr-Cyrl-RS" sz="2000" b="1" dirty="0" smtClean="0"/>
              <a:t>Изградња демократског система-уџбеник  118/119.стр.</a:t>
            </a:r>
            <a:endParaRPr lang="en-US" sz="2000" b="1" dirty="0" smtClean="0"/>
          </a:p>
        </p:txBody>
      </p:sp>
    </p:spTree>
  </p:cSld>
  <p:clrMapOvr>
    <a:masterClrMapping/>
  </p:clrMapOvr>
  <p:transition>
    <p:wheel spokes="8"/>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1700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ru-RU" b="1" dirty="0" smtClean="0">
                <a:solidFill>
                  <a:srgbClr val="FFFF00"/>
                </a:solidFill>
              </a:rPr>
              <a:t>4. </a:t>
            </a:r>
            <a:r>
              <a:rPr lang="sr-Latn-CS" b="1" dirty="0" smtClean="0">
                <a:solidFill>
                  <a:srgbClr val="FFFF00"/>
                </a:solidFill>
              </a:rPr>
              <a:t>02.</a:t>
            </a:r>
            <a:r>
              <a:rPr lang="ru-RU" b="1" dirty="0" smtClean="0">
                <a:solidFill>
                  <a:srgbClr val="FFFF00"/>
                </a:solidFill>
              </a:rPr>
              <a:t> 1789. за првог председника САД изабран је Џорџ Вашингтон. </a:t>
            </a:r>
            <a:r>
              <a:rPr lang="ru-RU" b="1" dirty="0" smtClean="0"/>
              <a:t>Џорџ </a:t>
            </a:r>
            <a:r>
              <a:rPr lang="ru-RU" sz="2000" b="1" dirty="0" smtClean="0"/>
              <a:t>Вашингтон је у рату за независност САД од Велике Британије (1775-83) командовао војском колониста. Био је председник осам година, и повукао се из политике 1797. одбивши да се трећи пут кандидује за шефа државе. Први председник Сједињених Држава Џорџ Вашингтон словио је као човек који није имао смисла за хумор. Јавно се нашалио само једном и то за време расправе у америчком Конгресу када је предлагано да редовна војска броји само 3000 војника. На тај предлог Вашингтон је одреаговао овим речима:</a:t>
            </a:r>
            <a:br>
              <a:rPr lang="ru-RU" sz="2000" b="1" dirty="0" smtClean="0"/>
            </a:br>
            <a:r>
              <a:rPr lang="ru-RU" sz="2000" b="1" dirty="0" smtClean="0"/>
              <a:t>- У реду, али само под условом да у закон уђе и одредба по којој у нашу државу може ући две хиљаде непријатеља.</a:t>
            </a:r>
            <a:endParaRPr lang="en-US" sz="2000" b="1" dirty="0"/>
          </a:p>
        </p:txBody>
      </p:sp>
      <p:pic>
        <p:nvPicPr>
          <p:cNvPr id="1026" name="Picture 2" descr="https://m.ak.fbcdn.net/sphotos-h.ak/hphotos-ak-xpf1/v/t1.0-9/10470998_566705016793392_8578018336425410155_n.jpg?oh=f6384de31b4e2152745f9e0443b522ed&amp;oe=555F02CC&amp;__gda__=1431474854_dd3f9f77c0bd9f23c75427b5f5e83175"/>
          <p:cNvPicPr>
            <a:picLocks noChangeAspect="1" noChangeArrowheads="1"/>
          </p:cNvPicPr>
          <p:nvPr/>
        </p:nvPicPr>
        <p:blipFill>
          <a:blip r:embed="rId3" cstate="print"/>
          <a:srcRect/>
          <a:stretch>
            <a:fillRect/>
          </a:stretch>
        </p:blipFill>
        <p:spPr bwMode="auto">
          <a:xfrm>
            <a:off x="0" y="3356993"/>
            <a:ext cx="9144000" cy="3501008"/>
          </a:xfrm>
          <a:prstGeom prst="rect">
            <a:avLst/>
          </a:prstGeom>
          <a:noFill/>
        </p:spPr>
      </p:pic>
    </p:spTree>
  </p:cSld>
  <p:clrMapOvr>
    <a:masterClrMapping/>
  </p:clrMapOvr>
  <p:transition spd="med">
    <p:zoom dir="i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963" y="2276872"/>
            <a:ext cx="6914073" cy="923330"/>
          </a:xfrm>
          <a:prstGeom prst="rect">
            <a:avLst/>
          </a:prstGeom>
          <a:noFill/>
        </p:spPr>
        <p:txBody>
          <a:bodyPr wrap="square" lIns="91440" tIns="45720" rIns="91440" bIns="45720">
            <a:spAutoFit/>
          </a:bodyPr>
          <a:lstStyle/>
          <a:p>
            <a:pPr algn="ctr"/>
            <a:r>
              <a:rPr lang="sr-Cyrl-R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Душица Максимовић</a:t>
            </a:r>
            <a:endParaRPr lang="sr-Latn-C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2215008" y="3573015"/>
            <a:ext cx="4713984" cy="923330"/>
          </a:xfrm>
          <a:prstGeom prst="rect">
            <a:avLst/>
          </a:prstGeom>
          <a:noFill/>
        </p:spPr>
        <p:txBody>
          <a:bodyPr wrap="square" lIns="91440" tIns="45720" rIns="91440" bIns="45720">
            <a:spAutoFit/>
          </a:bodyPr>
          <a:lstStyle/>
          <a:p>
            <a:pPr algn="ctr"/>
            <a:r>
              <a:rPr lang="sr-Cyrl-R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Дудовица</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8915400" cy="923330"/>
          </a:xfrm>
          <a:prstGeom prst="rect">
            <a:avLst/>
          </a:prstGeom>
          <a:noFill/>
        </p:spPr>
        <p:txBody>
          <a:bodyPr wrap="square" lIns="91440" tIns="45720" rIns="91440" bIns="45720">
            <a:spAutoFit/>
          </a:bodyPr>
          <a:lstStyle/>
          <a:p>
            <a:pPr algn="ctr"/>
            <a:r>
              <a:rPr lang="sr-Cyrl-CS" sz="5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Низоземска револуција</a:t>
            </a:r>
            <a:endParaRPr lang="en-US" sz="54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4" name="Rectangle 3"/>
          <p:cNvSpPr/>
          <p:nvPr/>
        </p:nvSpPr>
        <p:spPr>
          <a:xfrm>
            <a:off x="0" y="285728"/>
            <a:ext cx="9144000" cy="646331"/>
          </a:xfrm>
          <a:prstGeom prst="rect">
            <a:avLst/>
          </a:prstGeom>
          <a:noFill/>
        </p:spPr>
        <p:txBody>
          <a:bodyPr wrap="square" lIns="91440" tIns="45720" rIns="91440" bIns="45720">
            <a:spAutoFit/>
          </a:bodyPr>
          <a:lstStyle/>
          <a:p>
            <a:pPr algn="ctr"/>
            <a:r>
              <a:rPr lang="sr-Cyrl-C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Прва националана и грађанска револуција:</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Picture 4" descr="http://ukrmap.su/program2010/wh8/wh8_10_files/image037.jpg"/>
          <p:cNvPicPr/>
          <p:nvPr/>
        </p:nvPicPr>
        <p:blipFill>
          <a:blip r:embed="rId4" cstate="print"/>
          <a:srcRect/>
          <a:stretch>
            <a:fillRect/>
          </a:stretch>
        </p:blipFill>
        <p:spPr bwMode="auto">
          <a:xfrm>
            <a:off x="0" y="1600200"/>
            <a:ext cx="6215074" cy="5257800"/>
          </a:xfrm>
          <a:prstGeom prst="rect">
            <a:avLst/>
          </a:prstGeom>
          <a:noFill/>
          <a:ln w="9525">
            <a:noFill/>
            <a:miter lim="800000"/>
            <a:headEnd/>
            <a:tailEnd/>
          </a:ln>
        </p:spPr>
      </p:pic>
      <p:sp>
        <p:nvSpPr>
          <p:cNvPr id="6" name="Rectangle 5"/>
          <p:cNvSpPr/>
          <p:nvPr/>
        </p:nvSpPr>
        <p:spPr>
          <a:xfrm>
            <a:off x="6215074" y="2133600"/>
            <a:ext cx="2700326" cy="3600986"/>
          </a:xfrm>
          <a:prstGeom prst="rect">
            <a:avLst/>
          </a:prstGeom>
          <a:noFill/>
        </p:spPr>
        <p:txBody>
          <a:bodyPr wrap="square" lIns="91440" tIns="45720" rIns="91440" bIns="45720">
            <a:spAutoFit/>
          </a:bodyPr>
          <a:lstStyle/>
          <a:p>
            <a:pPr algn="ctr"/>
            <a:r>
              <a:rPr lang="sr-Cyrl-C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Низоземска </a:t>
            </a:r>
            <a:r>
              <a:rPr lang="sr-Cyrl-CS"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је обухватала данашњу Белгију, Холандију, Луксембург и северни део Француске.</a:t>
            </a:r>
            <a:endParaRPr lang="en-U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circle/>
    <p:sndAc>
      <p:stSnd>
        <p:snd r:embed="rId3" name="explod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0" y="0"/>
            <a:ext cx="9144000" cy="4585871"/>
          </a:xfrm>
          <a:prstGeom prst="rect">
            <a:avLst/>
          </a:prstGeom>
        </p:spPr>
        <p:txBody>
          <a:bodyPr wrap="square">
            <a:spAutoFit/>
          </a:bodyPr>
          <a:lstStyle/>
          <a:p>
            <a:r>
              <a:rPr lang="sr-Cyrl-C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Низоземска револуција-рат против шпанске власти (1566 – 1609)</a:t>
            </a:r>
          </a:p>
          <a:p>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Узрок: незадовољство владом</a:t>
            </a:r>
            <a:r>
              <a:rPr lang="sr-Latn-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 </a:t>
            </a:r>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 краља Филипа </a:t>
            </a:r>
            <a:r>
              <a:rPr lang="sr-Latn-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II</a:t>
            </a:r>
            <a:r>
              <a:rPr lang="en-GB"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  </a:t>
            </a:r>
            <a:r>
              <a:rPr lang="sr-Latn-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 </a:t>
            </a:r>
            <a:r>
              <a:rPr lang="sr-Cyrl-R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наметање апсолутизма и</a:t>
            </a:r>
            <a:r>
              <a:rPr lang="sr-Latn-R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 </a:t>
            </a:r>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католицизма протестантима )</a:t>
            </a:r>
            <a:endParaRPr lang="en-GB"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ndParaRPr>
          </a:p>
          <a:p>
            <a:r>
              <a:rPr lang="sr-Cyrl-C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Исход:</a:t>
            </a:r>
            <a:endParaRPr lang="sr-Latn-C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ndParaRPr>
          </a:p>
          <a:p>
            <a:pPr>
              <a:buFont typeface="Arial" pitchFamily="34" charset="0"/>
              <a:buChar char="•"/>
            </a:pPr>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ослобођење 7 северни</a:t>
            </a:r>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rPr>
              <a:t>х провинција од 17 , </a:t>
            </a:r>
          </a:p>
          <a:p>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rPr>
              <a:t>под називом  Холандија ,</a:t>
            </a:r>
          </a:p>
          <a:p>
            <a:pPr>
              <a:buFont typeface="Arial" pitchFamily="34" charset="0"/>
              <a:buChar char="•"/>
            </a:pPr>
            <a:r>
              <a:rPr lang="sr-Cyrl-C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rPr>
              <a:t> укидање феудализма</a:t>
            </a:r>
            <a:r>
              <a:rPr lang="sr-Cyrl-C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rPr>
              <a:t>.</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38100" dist="38100" dir="2700000" algn="tl">
                  <a:srgbClr val="000000">
                    <a:alpha val="43137"/>
                  </a:srgbClr>
                </a:outerShdw>
              </a:effectLst>
            </a:endParaRPr>
          </a:p>
        </p:txBody>
      </p:sp>
      <p:pic>
        <p:nvPicPr>
          <p:cNvPr id="3" name="Picture 2" descr="https://encrypted-tbn2.google.com/images?q=tbn:ANd9GcSSyWHALwhEQRikrG1AbaYsAv77Q6LM-6viSSERsWo0uvk16w9xkg"/>
          <p:cNvPicPr/>
          <p:nvPr/>
        </p:nvPicPr>
        <p:blipFill>
          <a:blip r:embed="rId3" cstate="print"/>
          <a:srcRect/>
          <a:stretch>
            <a:fillRect/>
          </a:stretch>
        </p:blipFill>
        <p:spPr bwMode="auto">
          <a:xfrm>
            <a:off x="1714480" y="4500570"/>
            <a:ext cx="2286000" cy="2357430"/>
          </a:xfrm>
          <a:prstGeom prst="rect">
            <a:avLst/>
          </a:prstGeom>
          <a:noFill/>
          <a:ln w="9525">
            <a:noFill/>
            <a:miter lim="800000"/>
            <a:headEnd/>
            <a:tailEnd/>
          </a:ln>
        </p:spPr>
      </p:pic>
      <p:sp>
        <p:nvSpPr>
          <p:cNvPr id="4" name="Pravougaonik 3"/>
          <p:cNvSpPr/>
          <p:nvPr/>
        </p:nvSpPr>
        <p:spPr>
          <a:xfrm>
            <a:off x="5000628" y="5143512"/>
            <a:ext cx="3357586" cy="954107"/>
          </a:xfrm>
          <a:prstGeom prst="rect">
            <a:avLst/>
          </a:prstGeom>
        </p:spPr>
        <p:txBody>
          <a:bodyPr wrap="square">
            <a:spAutoFit/>
          </a:bodyPr>
          <a:lstStyle/>
          <a:p>
            <a:pPr algn="ctr"/>
            <a:r>
              <a:rPr lang="sr-Cyrl-C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Вилијам </a:t>
            </a:r>
            <a:r>
              <a:rPr lang="sr-Latn-C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a:t>
            </a:r>
            <a:r>
              <a:rPr lang="sr-Cyrl-C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sr-Cyrl-CS" sz="28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Орански</a:t>
            </a:r>
            <a:endParaRPr lang="sr-Cyrl-C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sr-Cyrl-C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Ћ</a:t>
            </a:r>
            <a:r>
              <a:rPr lang="sr-Cyrl-R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у</a:t>
            </a:r>
            <a:r>
              <a:rPr lang="sr-Cyrl-CS" sz="28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тљиви</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Okvir za tekst 4"/>
          <p:cNvSpPr txBox="1"/>
          <p:nvPr/>
        </p:nvSpPr>
        <p:spPr>
          <a:xfrm>
            <a:off x="5214942" y="3929066"/>
            <a:ext cx="3071834" cy="954107"/>
          </a:xfrm>
          <a:prstGeom prst="rect">
            <a:avLst/>
          </a:prstGeom>
          <a:noFill/>
        </p:spPr>
        <p:txBody>
          <a:bodyPr wrap="square" rtlCol="0">
            <a:spAutoFit/>
          </a:bodyPr>
          <a:lstStyle/>
          <a:p>
            <a:r>
              <a:rPr lang="sr-Cyrl-CS" sz="2800" b="1" spc="50" dirty="0" smtClean="0">
                <a:ln w="11430"/>
                <a:solidFill>
                  <a:srgbClr val="FFFF00"/>
                </a:solidFill>
                <a:effectLst>
                  <a:outerShdw blurRad="76200" dist="50800" dir="5400000" algn="tl" rotWithShape="0">
                    <a:srgbClr val="000000">
                      <a:alpha val="65000"/>
                    </a:srgbClr>
                  </a:outerShdw>
                </a:effectLst>
              </a:rPr>
              <a:t>Вођа револуције</a:t>
            </a:r>
            <a:r>
              <a:rPr lang="sr-Cyrl-C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sr-Latn-C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2800" dirty="0"/>
          </a:p>
        </p:txBody>
      </p:sp>
    </p:spTree>
  </p:cSld>
  <p:clrMapOvr>
    <a:masterClrMapping/>
  </p:clrMapOvr>
  <p:transition spd="slow">
    <p:wedge/>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anim calcmode="lin" valueType="num">
                                      <p:cBhvr>
                                        <p:cTn id="14"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4">
                                            <p:txEl>
                                              <p:pRg st="0" end="0"/>
                                            </p:txEl>
                                          </p:spTgt>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770" decel="100000"/>
                                        <p:tgtEl>
                                          <p:spTgt spid="5">
                                            <p:txEl>
                                              <p:pRg st="0" end="0"/>
                                            </p:txEl>
                                          </p:spTgt>
                                        </p:tgtEl>
                                      </p:cBhvr>
                                    </p:animEffect>
                                    <p:animScale>
                                      <p:cBhvr>
                                        <p:cTn id="26" dur="770" decel="100000"/>
                                        <p:tgtEl>
                                          <p:spTgt spid="5">
                                            <p:txEl>
                                              <p:pRg st="0" end="0"/>
                                            </p:txEl>
                                          </p:spTgt>
                                        </p:tgtEl>
                                      </p:cBhvr>
                                      <p:from x="10000" y="10000"/>
                                      <p:to x="200000" y="450000"/>
                                    </p:animScale>
                                    <p:animScale>
                                      <p:cBhvr>
                                        <p:cTn id="27" dur="1230" accel="100000" fill="hold">
                                          <p:stCondLst>
                                            <p:cond delay="770"/>
                                          </p:stCondLst>
                                        </p:cTn>
                                        <p:tgtEl>
                                          <p:spTgt spid="5">
                                            <p:txEl>
                                              <p:pRg st="0" end="0"/>
                                            </p:txEl>
                                          </p:spTgt>
                                        </p:tgtEl>
                                      </p:cBhvr>
                                      <p:from x="200000" y="450000"/>
                                      <p:to x="100000" y="100000"/>
                                    </p:animScale>
                                    <p:set>
                                      <p:cBhvr>
                                        <p:cTn id="28" dur="770" fill="hold"/>
                                        <p:tgtEl>
                                          <p:spTgt spid="5">
                                            <p:txEl>
                                              <p:pRg st="0" end="0"/>
                                            </p:txEl>
                                          </p:spTgt>
                                        </p:tgtEl>
                                        <p:attrNameLst>
                                          <p:attrName>ppt_x</p:attrName>
                                        </p:attrNameLst>
                                      </p:cBhvr>
                                      <p:to>
                                        <p:strVal val="(0.5)"/>
                                      </p:to>
                                    </p:set>
                                    <p:anim from="(0.5)" to="(#ppt_x)" calcmode="lin" valueType="num">
                                      <p:cBhvr>
                                        <p:cTn id="29" dur="1230" accel="100000" fill="hold">
                                          <p:stCondLst>
                                            <p:cond delay="770"/>
                                          </p:stCondLst>
                                        </p:cTn>
                                        <p:tgtEl>
                                          <p:spTgt spid="5">
                                            <p:txEl>
                                              <p:pRg st="0" end="0"/>
                                            </p:txEl>
                                          </p:spTgt>
                                        </p:tgtEl>
                                        <p:attrNameLst>
                                          <p:attrName>ppt_x</p:attrName>
                                        </p:attrNameLst>
                                      </p:cBhvr>
                                    </p:anim>
                                    <p:set>
                                      <p:cBhvr>
                                        <p:cTn id="30" dur="770" fill="hold"/>
                                        <p:tgtEl>
                                          <p:spTgt spid="5">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755650" y="476672"/>
            <a:ext cx="7777163" cy="523220"/>
          </a:xfrm>
          <a:prstGeom prst="rect">
            <a:avLst/>
          </a:prstGeom>
          <a:noFill/>
          <a:ln w="9525">
            <a:noFill/>
            <a:miter lim="800000"/>
            <a:headEnd/>
            <a:tailEnd/>
          </a:ln>
          <a:effectLst/>
        </p:spPr>
        <p:txBody>
          <a:bodyPr wrap="square">
            <a:spAutoFit/>
          </a:bodyPr>
          <a:lstStyle/>
          <a:p>
            <a:pPr>
              <a:spcBef>
                <a:spcPct val="50000"/>
              </a:spcBef>
            </a:pPr>
            <a:r>
              <a:rPr lang="sr-Cyrl-CS" sz="2800" b="1" dirty="0">
                <a:solidFill>
                  <a:srgbClr val="FFFF00"/>
                </a:solidFill>
              </a:rPr>
              <a:t>ЕНГЛЕСКА РЕВОЛУЦИЈА</a:t>
            </a:r>
            <a:endParaRPr lang="en-US" sz="2800" b="1" dirty="0">
              <a:solidFill>
                <a:srgbClr val="FFFF00"/>
              </a:solidFill>
            </a:endParaRPr>
          </a:p>
        </p:txBody>
      </p:sp>
      <p:sp>
        <p:nvSpPr>
          <p:cNvPr id="8197" name="Text Box 5"/>
          <p:cNvSpPr txBox="1">
            <a:spLocks noChangeArrowheads="1"/>
          </p:cNvSpPr>
          <p:nvPr/>
        </p:nvSpPr>
        <p:spPr bwMode="auto">
          <a:xfrm>
            <a:off x="0" y="2060848"/>
            <a:ext cx="5652120" cy="1938992"/>
          </a:xfrm>
          <a:prstGeom prst="rect">
            <a:avLst/>
          </a:prstGeom>
          <a:noFill/>
          <a:ln w="9525">
            <a:noFill/>
            <a:miter lim="800000"/>
            <a:headEnd/>
            <a:tailEnd/>
          </a:ln>
          <a:effectLst/>
        </p:spPr>
        <p:txBody>
          <a:bodyPr wrap="square">
            <a:spAutoFit/>
          </a:bodyPr>
          <a:lstStyle/>
          <a:p>
            <a:pPr>
              <a:spcBef>
                <a:spcPts val="0"/>
              </a:spcBef>
            </a:pPr>
            <a:r>
              <a:rPr lang="sr-Cyrl-CS" sz="2400" b="1" dirty="0"/>
              <a:t>Енглеска револуција је </a:t>
            </a:r>
            <a:r>
              <a:rPr lang="sr-Cyrl-CS" sz="2400" b="1" dirty="0">
                <a:solidFill>
                  <a:srgbClr val="FFFF00"/>
                </a:solidFill>
              </a:rPr>
              <a:t>грађански рат </a:t>
            </a:r>
            <a:r>
              <a:rPr lang="sr-Cyrl-CS" sz="2400" b="1" dirty="0"/>
              <a:t>од </a:t>
            </a:r>
            <a:r>
              <a:rPr lang="sr-Cyrl-CS" sz="2400" b="1" dirty="0">
                <a:solidFill>
                  <a:srgbClr val="FFFF00"/>
                </a:solidFill>
              </a:rPr>
              <a:t>1642</a:t>
            </a:r>
            <a:r>
              <a:rPr lang="sr-Cyrl-CS" sz="2400" b="1" dirty="0"/>
              <a:t>. до </a:t>
            </a:r>
            <a:r>
              <a:rPr lang="sr-Cyrl-CS" sz="2400" b="1" dirty="0">
                <a:solidFill>
                  <a:srgbClr val="FFFF00"/>
                </a:solidFill>
              </a:rPr>
              <a:t>1649</a:t>
            </a:r>
            <a:r>
              <a:rPr lang="sr-Cyrl-CS" sz="2400" b="1" dirty="0"/>
              <a:t>. </a:t>
            </a:r>
            <a:r>
              <a:rPr lang="sr-Cyrl-CS" sz="2400" b="1" dirty="0">
                <a:solidFill>
                  <a:srgbClr val="FFFF00"/>
                </a:solidFill>
              </a:rPr>
              <a:t>између</a:t>
            </a:r>
            <a:r>
              <a:rPr lang="sr-Cyrl-CS" sz="2400" b="1" dirty="0"/>
              <a:t> присталица </a:t>
            </a:r>
            <a:r>
              <a:rPr lang="sr-Cyrl-CS" sz="2400" b="1" dirty="0">
                <a:solidFill>
                  <a:srgbClr val="FFFF00"/>
                </a:solidFill>
              </a:rPr>
              <a:t>краља Чарлса Првог и Парламента </a:t>
            </a:r>
          </a:p>
          <a:p>
            <a:pPr>
              <a:spcBef>
                <a:spcPts val="0"/>
              </a:spcBef>
            </a:pPr>
            <a:r>
              <a:rPr lang="sr-Cyrl-CS" sz="2400" b="1" dirty="0"/>
              <a:t>( народна скупштина ) који предводи Оливер Кромвел.</a:t>
            </a:r>
            <a:endParaRPr lang="en-US" sz="2400" b="1" dirty="0"/>
          </a:p>
        </p:txBody>
      </p:sp>
      <p:sp>
        <p:nvSpPr>
          <p:cNvPr id="8198" name="Text Box 6"/>
          <p:cNvSpPr txBox="1">
            <a:spLocks noChangeArrowheads="1"/>
          </p:cNvSpPr>
          <p:nvPr/>
        </p:nvSpPr>
        <p:spPr bwMode="auto">
          <a:xfrm>
            <a:off x="1" y="1196752"/>
            <a:ext cx="8501089" cy="461665"/>
          </a:xfrm>
          <a:prstGeom prst="rect">
            <a:avLst/>
          </a:prstGeom>
          <a:noFill/>
          <a:ln w="9525">
            <a:noFill/>
            <a:miter lim="800000"/>
            <a:headEnd/>
            <a:tailEnd/>
          </a:ln>
          <a:effectLst/>
        </p:spPr>
        <p:txBody>
          <a:bodyPr wrap="square">
            <a:spAutoFit/>
          </a:bodyPr>
          <a:lstStyle/>
          <a:p>
            <a:pPr>
              <a:spcBef>
                <a:spcPct val="50000"/>
              </a:spcBef>
            </a:pPr>
            <a:r>
              <a:rPr lang="sr-Cyrl-CS" sz="2400" b="1" dirty="0"/>
              <a:t>УЗРОК</a:t>
            </a:r>
            <a:r>
              <a:rPr lang="sr-Cyrl-CS" sz="2400" dirty="0"/>
              <a:t> </a:t>
            </a:r>
            <a:r>
              <a:rPr lang="en-US" sz="2400" dirty="0"/>
              <a:t>:</a:t>
            </a:r>
            <a:r>
              <a:rPr lang="sr-Cyrl-CS" sz="2400" b="1" dirty="0"/>
              <a:t>Покушај краља Чарлса Првог да уведе </a:t>
            </a:r>
            <a:r>
              <a:rPr lang="sr-Cyrl-CS" sz="2400" b="1" dirty="0" smtClean="0"/>
              <a:t>апсолутизам</a:t>
            </a:r>
            <a:endParaRPr lang="en-US" sz="2400" b="1" dirty="0"/>
          </a:p>
        </p:txBody>
      </p:sp>
      <p:sp>
        <p:nvSpPr>
          <p:cNvPr id="8200" name="Text Box 8"/>
          <p:cNvSpPr txBox="1">
            <a:spLocks noChangeArrowheads="1"/>
          </p:cNvSpPr>
          <p:nvPr/>
        </p:nvSpPr>
        <p:spPr bwMode="auto">
          <a:xfrm>
            <a:off x="1" y="4293096"/>
            <a:ext cx="8388350" cy="461665"/>
          </a:xfrm>
          <a:prstGeom prst="rect">
            <a:avLst/>
          </a:prstGeom>
          <a:noFill/>
          <a:ln w="9525">
            <a:noFill/>
            <a:miter lim="800000"/>
            <a:headEnd/>
            <a:tailEnd/>
          </a:ln>
          <a:effectLst/>
        </p:spPr>
        <p:txBody>
          <a:bodyPr wrap="square">
            <a:spAutoFit/>
          </a:bodyPr>
          <a:lstStyle/>
          <a:p>
            <a:pPr>
              <a:spcBef>
                <a:spcPct val="50000"/>
              </a:spcBef>
            </a:pPr>
            <a:r>
              <a:rPr lang="sr-Cyrl-CS" sz="2400" b="1" dirty="0" smtClean="0"/>
              <a:t>Исход: победа </a:t>
            </a:r>
            <a:r>
              <a:rPr lang="sr-Cyrl-CS" sz="2400" b="1" dirty="0"/>
              <a:t>Парламента и </a:t>
            </a:r>
            <a:r>
              <a:rPr lang="sr-Cyrl-CS" sz="2400" b="1" dirty="0" smtClean="0"/>
              <a:t>погубљење краља</a:t>
            </a:r>
            <a:r>
              <a:rPr lang="sr-Cyrl-CS" sz="2400" b="1" dirty="0"/>
              <a:t>.</a:t>
            </a:r>
            <a:endParaRPr lang="en-US" sz="2400" b="1" dirty="0"/>
          </a:p>
        </p:txBody>
      </p:sp>
      <p:sp>
        <p:nvSpPr>
          <p:cNvPr id="8201" name="Text Box 9"/>
          <p:cNvSpPr txBox="1">
            <a:spLocks noChangeArrowheads="1"/>
          </p:cNvSpPr>
          <p:nvPr/>
        </p:nvSpPr>
        <p:spPr bwMode="auto">
          <a:xfrm>
            <a:off x="0" y="5013176"/>
            <a:ext cx="6300192" cy="1200329"/>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rPr>
              <a:t>1649</a:t>
            </a:r>
            <a:r>
              <a:rPr lang="sr-Cyrl-CS" sz="2400" dirty="0">
                <a:solidFill>
                  <a:srgbClr val="FFFF00"/>
                </a:solidFill>
              </a:rPr>
              <a:t>.</a:t>
            </a:r>
            <a:r>
              <a:rPr lang="sr-Cyrl-CS" sz="2400" dirty="0"/>
              <a:t> </a:t>
            </a:r>
            <a:r>
              <a:rPr lang="sr-Cyrl-CS" sz="2400" b="1" dirty="0" smtClean="0"/>
              <a:t>Укинута монархија </a:t>
            </a:r>
            <a:r>
              <a:rPr lang="sr-Cyrl-CS" sz="2400" dirty="0" smtClean="0"/>
              <a:t> - проглашена </a:t>
            </a:r>
            <a:r>
              <a:rPr lang="sr-Cyrl-CS" sz="2400" b="1" dirty="0" smtClean="0">
                <a:solidFill>
                  <a:srgbClr val="FFFF00"/>
                </a:solidFill>
              </a:rPr>
              <a:t>република</a:t>
            </a:r>
            <a:r>
              <a:rPr lang="sr-Cyrl-CS" sz="2400" dirty="0" smtClean="0"/>
              <a:t> </a:t>
            </a:r>
            <a:r>
              <a:rPr lang="sr-Cyrl-CS" sz="2400" dirty="0"/>
              <a:t>(</a:t>
            </a:r>
            <a:r>
              <a:rPr lang="sr-Cyrl-CS" sz="2400" dirty="0" smtClean="0"/>
              <a:t>диктатура </a:t>
            </a:r>
            <a:r>
              <a:rPr lang="sr-Cyrl-CS" sz="2400" dirty="0"/>
              <a:t>) </a:t>
            </a:r>
            <a:r>
              <a:rPr lang="sr-Cyrl-CS" sz="2400" b="1" dirty="0">
                <a:solidFill>
                  <a:srgbClr val="FFFF00"/>
                </a:solidFill>
              </a:rPr>
              <a:t>Оливера</a:t>
            </a:r>
            <a:r>
              <a:rPr lang="sr-Cyrl-CS" sz="2400" b="1" dirty="0"/>
              <a:t> </a:t>
            </a:r>
            <a:r>
              <a:rPr lang="sr-Cyrl-CS" sz="2400" b="1" dirty="0">
                <a:solidFill>
                  <a:srgbClr val="FFFF00"/>
                </a:solidFill>
              </a:rPr>
              <a:t>Кромвела</a:t>
            </a:r>
            <a:r>
              <a:rPr lang="sr-Cyrl-CS" sz="2400" dirty="0"/>
              <a:t> </a:t>
            </a:r>
            <a:r>
              <a:rPr lang="sr-Cyrl-CS" sz="2400" dirty="0" smtClean="0"/>
              <a:t>названа </a:t>
            </a:r>
            <a:r>
              <a:rPr lang="sr-Cyrl-CS" sz="2400" dirty="0"/>
              <a:t>и </a:t>
            </a:r>
            <a:r>
              <a:rPr lang="sr-Cyrl-CS" sz="2400" i="1" dirty="0"/>
              <a:t>Пуританска република</a:t>
            </a:r>
            <a:r>
              <a:rPr lang="sr-Cyrl-CS" sz="2400" dirty="0"/>
              <a:t>.</a:t>
            </a:r>
            <a:endParaRPr lang="en-US" sz="2400" dirty="0"/>
          </a:p>
        </p:txBody>
      </p:sp>
      <p:pic>
        <p:nvPicPr>
          <p:cNvPr id="8" name="Picture 7" descr="http://vijesti.gorila.hr/var/mojportal/storage/images/gorilopedija/lifestyle/zemljopis_i_povijest/engleska_revolucija_engleski_gradanski_rat/1113457-1-cro-HR/engleska_revolucija_engleski_gradanski_rat_tabfull.jpg"/>
          <p:cNvPicPr/>
          <p:nvPr/>
        </p:nvPicPr>
        <p:blipFill>
          <a:blip r:embed="rId3" cstate="print"/>
          <a:srcRect/>
          <a:stretch>
            <a:fillRect/>
          </a:stretch>
        </p:blipFill>
        <p:spPr bwMode="auto">
          <a:xfrm>
            <a:off x="5436096" y="1700808"/>
            <a:ext cx="3384376" cy="2592288"/>
          </a:xfrm>
          <a:prstGeom prst="rect">
            <a:avLst/>
          </a:prstGeom>
          <a:noFill/>
          <a:ln w="9525">
            <a:noFill/>
            <a:miter lim="800000"/>
            <a:headEnd/>
            <a:tailEnd/>
          </a:ln>
        </p:spPr>
      </p:pic>
      <p:pic>
        <p:nvPicPr>
          <p:cNvPr id="9" name="Picture 8" descr="http://kayzen.az/uploads/images/8/1/5/b/9/ef690fd33b.jpg"/>
          <p:cNvPicPr/>
          <p:nvPr/>
        </p:nvPicPr>
        <p:blipFill>
          <a:blip r:embed="rId4" cstate="print"/>
          <a:srcRect/>
          <a:stretch>
            <a:fillRect/>
          </a:stretch>
        </p:blipFill>
        <p:spPr bwMode="auto">
          <a:xfrm>
            <a:off x="6768852" y="4514850"/>
            <a:ext cx="2375148" cy="2343150"/>
          </a:xfrm>
          <a:prstGeom prst="ellipse">
            <a:avLst/>
          </a:prstGeom>
          <a:ln>
            <a:noFill/>
          </a:ln>
          <a:effectLst>
            <a:softEdge rad="112500"/>
          </a:effectLst>
        </p:spPr>
      </p:pic>
      <p:sp>
        <p:nvSpPr>
          <p:cNvPr id="10" name="Rectangle 9"/>
          <p:cNvSpPr/>
          <p:nvPr/>
        </p:nvSpPr>
        <p:spPr>
          <a:xfrm>
            <a:off x="4788024" y="5805264"/>
            <a:ext cx="2592288" cy="830997"/>
          </a:xfrm>
          <a:prstGeom prst="rect">
            <a:avLst/>
          </a:prstGeom>
          <a:noFill/>
        </p:spPr>
        <p:txBody>
          <a:bodyPr wrap="square" lIns="91440" tIns="45720" rIns="91440" bIns="45720">
            <a:spAutoFit/>
          </a:bodyPr>
          <a:lstStyle/>
          <a:p>
            <a:pPr algn="ctr"/>
            <a:r>
              <a:rPr lang="sr-Cyrl-RS" sz="24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Оливер Кромвел</a:t>
            </a:r>
          </a:p>
          <a:p>
            <a:pPr algn="ctr"/>
            <a:r>
              <a:rPr lang="sr-Cyrl-CS" sz="24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в</a:t>
            </a:r>
            <a:r>
              <a:rPr lang="sr-Cyrl-RS" sz="24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ођа револуције</a:t>
            </a:r>
            <a:endParaRPr lang="en-US" sz="2400" b="1" cap="none"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endParaRPr>
          </a:p>
        </p:txBody>
      </p:sp>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770" decel="100000"/>
                                        <p:tgtEl>
                                          <p:spTgt spid="8196">
                                            <p:txEl>
                                              <p:pRg st="0" end="0"/>
                                            </p:txEl>
                                          </p:spTgt>
                                        </p:tgtEl>
                                      </p:cBhvr>
                                    </p:animEffect>
                                    <p:animScale>
                                      <p:cBhvr>
                                        <p:cTn id="8" dur="770" decel="100000"/>
                                        <p:tgtEl>
                                          <p:spTgt spid="8196">
                                            <p:txEl>
                                              <p:pRg st="0" end="0"/>
                                            </p:txEl>
                                          </p:spTgt>
                                        </p:tgtEl>
                                      </p:cBhvr>
                                      <p:from x="10000" y="10000"/>
                                      <p:to x="200000" y="450000"/>
                                    </p:animScale>
                                    <p:animScale>
                                      <p:cBhvr>
                                        <p:cTn id="9" dur="1230" accel="100000" fill="hold">
                                          <p:stCondLst>
                                            <p:cond delay="770"/>
                                          </p:stCondLst>
                                        </p:cTn>
                                        <p:tgtEl>
                                          <p:spTgt spid="8196">
                                            <p:txEl>
                                              <p:pRg st="0" end="0"/>
                                            </p:txEl>
                                          </p:spTgt>
                                        </p:tgtEl>
                                      </p:cBhvr>
                                      <p:from x="200000" y="450000"/>
                                      <p:to x="100000" y="100000"/>
                                    </p:animScale>
                                    <p:set>
                                      <p:cBhvr>
                                        <p:cTn id="10" dur="770" fill="hold"/>
                                        <p:tgtEl>
                                          <p:spTgt spid="8196">
                                            <p:txEl>
                                              <p:pRg st="0" end="0"/>
                                            </p:txEl>
                                          </p:spTgt>
                                        </p:tgtEl>
                                        <p:attrNameLst>
                                          <p:attrName>ppt_x</p:attrName>
                                        </p:attrNameLst>
                                      </p:cBhvr>
                                      <p:to>
                                        <p:strVal val="(0.5)"/>
                                      </p:to>
                                    </p:set>
                                    <p:anim from="(0.5)" to="(#ppt_x)" calcmode="lin" valueType="num">
                                      <p:cBhvr>
                                        <p:cTn id="11" dur="1230" accel="100000" fill="hold">
                                          <p:stCondLst>
                                            <p:cond delay="770"/>
                                          </p:stCondLst>
                                        </p:cTn>
                                        <p:tgtEl>
                                          <p:spTgt spid="8196">
                                            <p:txEl>
                                              <p:pRg st="0" end="0"/>
                                            </p:txEl>
                                          </p:spTgt>
                                        </p:tgtEl>
                                        <p:attrNameLst>
                                          <p:attrName>ppt_x</p:attrName>
                                        </p:attrNameLst>
                                      </p:cBhvr>
                                    </p:anim>
                                    <p:set>
                                      <p:cBhvr>
                                        <p:cTn id="12" dur="770" fill="hold"/>
                                        <p:tgtEl>
                                          <p:spTgt spid="819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19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tofeurope.com/van_dyck/dyc2.jpg"/>
          <p:cNvPicPr/>
          <p:nvPr/>
        </p:nvPicPr>
        <p:blipFill>
          <a:blip r:embed="rId3" cstate="print"/>
          <a:srcRect/>
          <a:stretch>
            <a:fillRect/>
          </a:stretch>
        </p:blipFill>
        <p:spPr bwMode="auto">
          <a:xfrm>
            <a:off x="2267744" y="332656"/>
            <a:ext cx="4896544"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771800" y="5733255"/>
            <a:ext cx="4392488" cy="923330"/>
          </a:xfrm>
          <a:prstGeom prst="rect">
            <a:avLst/>
          </a:prstGeom>
          <a:noFill/>
        </p:spPr>
        <p:txBody>
          <a:bodyPr wrap="square" lIns="91440" tIns="45720" rIns="91440" bIns="45720">
            <a:spAutoFit/>
          </a:bodyPr>
          <a:lstStyle/>
          <a:p>
            <a:pPr algn="ctr"/>
            <a:r>
              <a:rPr lang="sr-Cyrl-R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Чарлс </a:t>
            </a:r>
            <a:r>
              <a:rPr lang="sr-Latn-R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323528" y="4437112"/>
            <a:ext cx="1800200" cy="1569660"/>
          </a:xfrm>
          <a:prstGeom prst="rect">
            <a:avLst/>
          </a:prstGeom>
          <a:noFill/>
        </p:spPr>
        <p:txBody>
          <a:bodyPr wrap="square" rtlCol="0">
            <a:spAutoFit/>
          </a:bodyPr>
          <a:lstStyle/>
          <a:p>
            <a:r>
              <a:rPr lang="sr-Cyrl-RS" sz="2400" b="1" dirty="0" smtClean="0"/>
              <a:t>Последња жеља-2 кошуље!?</a:t>
            </a:r>
          </a:p>
          <a:p>
            <a:r>
              <a:rPr lang="sr-Cyrl-RS" sz="2400" b="1" dirty="0" smtClean="0"/>
              <a:t>Зашто?</a:t>
            </a:r>
            <a:endParaRPr lang="en-US" sz="2400" b="1" dirty="0"/>
          </a:p>
        </p:txBody>
      </p:sp>
    </p:spTree>
  </p:cSld>
  <p:clrMapOvr>
    <a:masterClrMapping/>
  </p:clrMapOvr>
  <p:transition spd="slow">
    <p:wedge/>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79513" y="3501008"/>
            <a:ext cx="8535892" cy="3046988"/>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effectLst>
                  <a:outerShdw blurRad="38100" dist="38100" dir="2700000" algn="tl">
                    <a:srgbClr val="000000">
                      <a:alpha val="43137"/>
                    </a:srgbClr>
                  </a:outerShdw>
                </a:effectLst>
              </a:rPr>
              <a:t>1688. СЛАВНА ЕНГЛЕСКА РЕВОЛУЦИЈА</a:t>
            </a:r>
            <a:r>
              <a:rPr lang="en-US" sz="2400" b="1" dirty="0" smtClean="0">
                <a:solidFill>
                  <a:srgbClr val="FFFF00"/>
                </a:solidFill>
              </a:rPr>
              <a:t>:</a:t>
            </a:r>
            <a:endParaRPr lang="sr-Cyrl-CS" sz="2400" b="1" dirty="0" smtClean="0">
              <a:solidFill>
                <a:srgbClr val="FFFF00"/>
              </a:solidFill>
            </a:endParaRPr>
          </a:p>
          <a:p>
            <a:pPr>
              <a:spcBef>
                <a:spcPct val="50000"/>
              </a:spcBef>
            </a:pPr>
            <a:r>
              <a:rPr lang="sr-Cyrl-CS" sz="2400" dirty="0" smtClean="0"/>
              <a:t> </a:t>
            </a:r>
            <a:r>
              <a:rPr lang="sr-Cyrl-CS" sz="2400" b="1" dirty="0" smtClean="0">
                <a:solidFill>
                  <a:srgbClr val="FFFF00"/>
                </a:solidFill>
              </a:rPr>
              <a:t>Парламент без </a:t>
            </a:r>
            <a:r>
              <a:rPr lang="sr-Cyrl-CS" sz="2400" b="1" dirty="0">
                <a:solidFill>
                  <a:srgbClr val="FFFF00"/>
                </a:solidFill>
              </a:rPr>
              <a:t>проливања крви сменио краља Џемса </a:t>
            </a:r>
            <a:r>
              <a:rPr lang="en-GB" sz="2400" b="1" dirty="0" smtClean="0">
                <a:solidFill>
                  <a:srgbClr val="FFFF00"/>
                </a:solidFill>
              </a:rPr>
              <a:t>II</a:t>
            </a:r>
            <a:r>
              <a:rPr lang="sr-Cyrl-CS" sz="2400" b="1" dirty="0" smtClean="0">
                <a:solidFill>
                  <a:srgbClr val="FFFF00"/>
                </a:solidFill>
              </a:rPr>
              <a:t> </a:t>
            </a:r>
            <a:r>
              <a:rPr lang="sr-Cyrl-CS" sz="2400" dirty="0"/>
              <a:t>зато што </a:t>
            </a:r>
            <a:r>
              <a:rPr lang="sr-Cyrl-CS" sz="2400" dirty="0" smtClean="0"/>
              <a:t>хтео </a:t>
            </a:r>
            <a:r>
              <a:rPr lang="sr-Cyrl-CS" sz="2400" dirty="0"/>
              <a:t>да </a:t>
            </a:r>
            <a:r>
              <a:rPr lang="sr-Cyrl-CS" sz="2400" dirty="0" smtClean="0"/>
              <a:t>врати апсолутизам и католичанство и </a:t>
            </a:r>
            <a:r>
              <a:rPr lang="sr-Cyrl-CS" sz="2400" dirty="0"/>
              <a:t>за новог краља изабрао холандског принца Вилијама </a:t>
            </a:r>
            <a:r>
              <a:rPr lang="sr-Cyrl-CS" sz="2400" dirty="0" smtClean="0"/>
              <a:t>Трећег </a:t>
            </a:r>
            <a:r>
              <a:rPr lang="sr-Cyrl-CS" sz="2400" dirty="0"/>
              <a:t>Оранског </a:t>
            </a:r>
            <a:r>
              <a:rPr lang="sr-Cyrl-CS" sz="2400" dirty="0" smtClean="0"/>
              <a:t> који 1689. законом ,,Повеља о правима” </a:t>
            </a:r>
            <a:r>
              <a:rPr lang="sr-Cyrl-CS" sz="2400" dirty="0" smtClean="0">
                <a:solidFill>
                  <a:srgbClr val="FFFF00"/>
                </a:solidFill>
              </a:rPr>
              <a:t>уводи парламентаризам</a:t>
            </a:r>
            <a:r>
              <a:rPr lang="sr-Cyrl-CS" sz="2400" dirty="0" smtClean="0"/>
              <a:t>.</a:t>
            </a:r>
          </a:p>
          <a:p>
            <a:pPr>
              <a:spcBef>
                <a:spcPct val="50000"/>
              </a:spcBef>
            </a:pPr>
            <a:r>
              <a:rPr lang="sr-Cyrl-CS" sz="2400" b="1" smtClean="0">
                <a:solidFill>
                  <a:srgbClr val="FFFF00"/>
                </a:solidFill>
              </a:rPr>
              <a:t>Парламентаризам  </a:t>
            </a:r>
            <a:r>
              <a:rPr lang="sr-Cyrl-CS" sz="2400" dirty="0" smtClean="0">
                <a:solidFill>
                  <a:srgbClr val="FFFF00"/>
                </a:solidFill>
              </a:rPr>
              <a:t>(</a:t>
            </a:r>
            <a:r>
              <a:rPr lang="sr-Cyrl-CS" sz="2400" dirty="0">
                <a:solidFill>
                  <a:srgbClr val="FFFF00"/>
                </a:solidFill>
              </a:rPr>
              <a:t>облик владавине у којем </a:t>
            </a:r>
            <a:r>
              <a:rPr lang="sr-Cyrl-CS" sz="2400" dirty="0" smtClean="0">
                <a:solidFill>
                  <a:srgbClr val="FFFF00"/>
                </a:solidFill>
              </a:rPr>
              <a:t> парламент дели  </a:t>
            </a:r>
            <a:r>
              <a:rPr lang="sr-Cyrl-CS" sz="2400" dirty="0">
                <a:solidFill>
                  <a:srgbClr val="FFFF00"/>
                </a:solidFill>
              </a:rPr>
              <a:t>власт </a:t>
            </a:r>
            <a:r>
              <a:rPr lang="sr-Cyrl-CS" sz="2400" dirty="0" smtClean="0">
                <a:solidFill>
                  <a:srgbClr val="FFFF00"/>
                </a:solidFill>
              </a:rPr>
              <a:t>са владарем )</a:t>
            </a:r>
            <a:endParaRPr lang="en-US" sz="2400" dirty="0">
              <a:solidFill>
                <a:srgbClr val="FFFF00"/>
              </a:solidFill>
            </a:endParaRPr>
          </a:p>
        </p:txBody>
      </p:sp>
      <p:sp>
        <p:nvSpPr>
          <p:cNvPr id="3078" name="Text Box 6"/>
          <p:cNvSpPr txBox="1">
            <a:spLocks noChangeArrowheads="1"/>
          </p:cNvSpPr>
          <p:nvPr/>
        </p:nvSpPr>
        <p:spPr bwMode="auto">
          <a:xfrm>
            <a:off x="0" y="1268760"/>
            <a:ext cx="9144000" cy="1785104"/>
          </a:xfrm>
          <a:prstGeom prst="rect">
            <a:avLst/>
          </a:prstGeom>
          <a:noFill/>
          <a:ln w="9525">
            <a:noFill/>
            <a:miter lim="800000"/>
            <a:headEnd/>
            <a:tailEnd/>
          </a:ln>
          <a:effectLst/>
        </p:spPr>
        <p:txBody>
          <a:bodyPr wrap="square">
            <a:spAutoFit/>
          </a:bodyPr>
          <a:lstStyle/>
          <a:p>
            <a:pPr>
              <a:spcBef>
                <a:spcPct val="50000"/>
              </a:spcBef>
            </a:pPr>
            <a:endParaRPr lang="sr-Cyrl-CS" sz="2000" b="1" dirty="0" smtClean="0"/>
          </a:p>
          <a:p>
            <a:pPr>
              <a:spcBef>
                <a:spcPct val="50000"/>
              </a:spcBef>
            </a:pPr>
            <a:r>
              <a:rPr lang="sr-Cyrl-CS" sz="2000" b="1" dirty="0" smtClean="0"/>
              <a:t>У </a:t>
            </a:r>
            <a:r>
              <a:rPr lang="sr-Cyrl-CS" sz="2000" b="1" dirty="0"/>
              <a:t>енглеском Парламенту образовале су се две странке </a:t>
            </a:r>
            <a:r>
              <a:rPr lang="en-US" sz="2000" dirty="0"/>
              <a:t>:</a:t>
            </a:r>
            <a:endParaRPr lang="sr-Cyrl-CS" sz="2000" dirty="0"/>
          </a:p>
          <a:p>
            <a:pPr>
              <a:spcBef>
                <a:spcPct val="50000"/>
              </a:spcBef>
            </a:pPr>
            <a:r>
              <a:rPr lang="sr-Cyrl-CS" sz="2000" b="1" dirty="0"/>
              <a:t>Виговци</a:t>
            </a:r>
            <a:r>
              <a:rPr lang="sr-Cyrl-CS" sz="2000" dirty="0"/>
              <a:t> – </a:t>
            </a:r>
            <a:r>
              <a:rPr lang="sr-Cyrl-CS" sz="2000" dirty="0" smtClean="0"/>
              <a:t>преставници </a:t>
            </a:r>
            <a:r>
              <a:rPr lang="sr-Cyrl-CS" sz="2000" dirty="0"/>
              <a:t>грађанске класе и новог </a:t>
            </a:r>
            <a:r>
              <a:rPr lang="sr-Cyrl-CS" sz="2000" dirty="0" smtClean="0"/>
              <a:t>племства-за права Парламента</a:t>
            </a:r>
            <a:endParaRPr lang="sr-Cyrl-CS" sz="2000" dirty="0"/>
          </a:p>
          <a:p>
            <a:pPr>
              <a:spcBef>
                <a:spcPct val="50000"/>
              </a:spcBef>
            </a:pPr>
            <a:r>
              <a:rPr lang="sr-Cyrl-CS" sz="2000" b="1" dirty="0" smtClean="0"/>
              <a:t>Торијевци</a:t>
            </a:r>
            <a:r>
              <a:rPr lang="sr-Cyrl-CS" sz="2000" dirty="0" smtClean="0"/>
              <a:t> – преставници старих феудалаца,присталице краља</a:t>
            </a:r>
            <a:endParaRPr lang="sr-Cyrl-CS" sz="2000" b="1" dirty="0" smtClean="0">
              <a:solidFill>
                <a:srgbClr val="00B0F0"/>
              </a:solidFill>
            </a:endParaRPr>
          </a:p>
        </p:txBody>
      </p:sp>
      <p:sp>
        <p:nvSpPr>
          <p:cNvPr id="5" name="Rectangle 4"/>
          <p:cNvSpPr/>
          <p:nvPr/>
        </p:nvSpPr>
        <p:spPr>
          <a:xfrm>
            <a:off x="0" y="260648"/>
            <a:ext cx="9144000" cy="1107996"/>
          </a:xfrm>
          <a:prstGeom prst="rect">
            <a:avLst/>
          </a:prstGeom>
        </p:spPr>
        <p:txBody>
          <a:bodyPr wrap="square">
            <a:spAutoFit/>
          </a:bodyPr>
          <a:lstStyle/>
          <a:p>
            <a:pPr>
              <a:spcBef>
                <a:spcPct val="50000"/>
              </a:spcBef>
            </a:pPr>
            <a:r>
              <a:rPr lang="sr-Cyrl-CS" sz="2200" b="1" dirty="0" smtClean="0">
                <a:solidFill>
                  <a:srgbClr val="FFFF00"/>
                </a:solidFill>
              </a:rPr>
              <a:t>1660</a:t>
            </a:r>
            <a:r>
              <a:rPr lang="sr-Cyrl-CS" sz="2200" b="1" dirty="0" smtClean="0"/>
              <a:t>. </a:t>
            </a:r>
            <a:r>
              <a:rPr lang="sr-Cyrl-CS" sz="2200" b="1" dirty="0" smtClean="0">
                <a:solidFill>
                  <a:srgbClr val="FFFF00"/>
                </a:solidFill>
              </a:rPr>
              <a:t>Рестаурација-Парламент обнавља монархију</a:t>
            </a:r>
            <a:r>
              <a:rPr lang="sr-Cyrl-CS" sz="2200" dirty="0" smtClean="0">
                <a:solidFill>
                  <a:srgbClr val="FFFF00"/>
                </a:solidFill>
              </a:rPr>
              <a:t> </a:t>
            </a:r>
            <a:r>
              <a:rPr lang="sr-Cyrl-CS" sz="2200" dirty="0" smtClean="0"/>
              <a:t>–враћа ,сина Чарлса </a:t>
            </a:r>
            <a:r>
              <a:rPr lang="sr-Latn-CS" sz="2200" dirty="0" smtClean="0"/>
              <a:t>I</a:t>
            </a:r>
            <a:r>
              <a:rPr lang="sr-Cyrl-CS" sz="2200" dirty="0" smtClean="0"/>
              <a:t>, </a:t>
            </a:r>
            <a:r>
              <a:rPr lang="sr-Cyrl-CS" sz="2200" dirty="0" smtClean="0">
                <a:solidFill>
                  <a:srgbClr val="FFFF00"/>
                </a:solidFill>
                <a:effectLst>
                  <a:outerShdw blurRad="38100" dist="38100" dir="2700000" algn="tl">
                    <a:srgbClr val="000000">
                      <a:alpha val="43137"/>
                    </a:srgbClr>
                  </a:outerShdw>
                </a:effectLst>
              </a:rPr>
              <a:t>власт </a:t>
            </a:r>
            <a:r>
              <a:rPr lang="sr-Latn-CS" sz="2200" dirty="0" smtClean="0">
                <a:solidFill>
                  <a:srgbClr val="FFFF00"/>
                </a:solidFill>
                <a:effectLst>
                  <a:outerShdw blurRad="38100" dist="38100" dir="2700000" algn="tl">
                    <a:srgbClr val="000000">
                      <a:alpha val="43137"/>
                    </a:srgbClr>
                  </a:outerShdw>
                </a:effectLst>
              </a:rPr>
              <a:t> </a:t>
            </a:r>
            <a:r>
              <a:rPr lang="sr-Cyrl-CS" sz="2200" dirty="0" smtClean="0">
                <a:solidFill>
                  <a:srgbClr val="FFFF00"/>
                </a:solidFill>
                <a:effectLst>
                  <a:outerShdw blurRad="38100" dist="38100" dir="2700000" algn="tl">
                    <a:srgbClr val="000000">
                      <a:alpha val="43137"/>
                    </a:srgbClr>
                  </a:outerShdw>
                </a:effectLst>
              </a:rPr>
              <a:t>краља </a:t>
            </a:r>
            <a:r>
              <a:rPr lang="sr-Cyrl-CS" sz="2200" b="1" dirty="0" smtClean="0">
                <a:solidFill>
                  <a:srgbClr val="FFFF00"/>
                </a:solidFill>
                <a:effectLst>
                  <a:outerShdw blurRad="38100" dist="38100" dir="2700000" algn="tl">
                    <a:srgbClr val="000000">
                      <a:alpha val="43137"/>
                    </a:srgbClr>
                  </a:outerShdw>
                </a:effectLst>
              </a:rPr>
              <a:t>Чарлса</a:t>
            </a:r>
            <a:r>
              <a:rPr lang="sr-Latn-CS" sz="2200" b="1" dirty="0" smtClean="0">
                <a:solidFill>
                  <a:srgbClr val="FFFF00"/>
                </a:solidFill>
                <a:effectLst>
                  <a:outerShdw blurRad="38100" dist="38100" dir="2700000" algn="tl">
                    <a:srgbClr val="000000">
                      <a:alpha val="43137"/>
                    </a:srgbClr>
                  </a:outerShdw>
                </a:effectLst>
              </a:rPr>
              <a:t> II</a:t>
            </a:r>
            <a:r>
              <a:rPr lang="sr-Cyrl-CS" sz="2200" b="1" dirty="0" smtClean="0">
                <a:solidFill>
                  <a:srgbClr val="FFFF00"/>
                </a:solidFill>
                <a:effectLst>
                  <a:outerShdw blurRad="38100" dist="38100" dir="2700000" algn="tl">
                    <a:srgbClr val="000000">
                      <a:alpha val="43137"/>
                    </a:srgbClr>
                  </a:outerShdw>
                </a:effectLst>
              </a:rPr>
              <a:t> </a:t>
            </a:r>
            <a:r>
              <a:rPr lang="sr-Cyrl-CS" sz="2200" dirty="0" smtClean="0">
                <a:solidFill>
                  <a:srgbClr val="FFFF00"/>
                </a:solidFill>
                <a:effectLst>
                  <a:outerShdw blurRad="38100" dist="38100" dir="2700000" algn="tl">
                    <a:srgbClr val="000000">
                      <a:alpha val="43137"/>
                    </a:srgbClr>
                  </a:outerShdw>
                </a:effectLst>
              </a:rPr>
              <a:t>ограничава </a:t>
            </a:r>
            <a:r>
              <a:rPr lang="sr-Cyrl-CS" sz="2200" b="1" dirty="0" smtClean="0">
                <a:solidFill>
                  <a:srgbClr val="FFC000"/>
                </a:solidFill>
                <a:effectLst>
                  <a:outerShdw blurRad="38100" dist="38100" dir="2700000" algn="tl">
                    <a:srgbClr val="000000">
                      <a:alpha val="43137"/>
                    </a:srgbClr>
                  </a:outerShdw>
                </a:effectLst>
              </a:rPr>
              <a:t>уставном повељом</a:t>
            </a:r>
            <a:r>
              <a:rPr lang="sr-Cyrl-CS" sz="2200" b="1" dirty="0" smtClean="0">
                <a:effectLst>
                  <a:outerShdw blurRad="38100" dist="38100" dir="2700000" algn="tl">
                    <a:srgbClr val="000000">
                      <a:alpha val="43137"/>
                    </a:srgbClr>
                  </a:outerShdw>
                </a:effectLst>
              </a:rPr>
              <a:t> </a:t>
            </a:r>
            <a:r>
              <a:rPr lang="sr-Cyrl-CS" sz="2200" dirty="0" smtClean="0"/>
              <a:t>а своја повећао чиме </a:t>
            </a:r>
            <a:r>
              <a:rPr lang="sr-Cyrl-CS" sz="2200" b="1" dirty="0" smtClean="0">
                <a:effectLst>
                  <a:outerShdw blurRad="38100" dist="38100" dir="2700000" algn="tl">
                    <a:srgbClr val="000000">
                      <a:alpha val="43137"/>
                    </a:srgbClr>
                  </a:outerShdw>
                </a:effectLst>
              </a:rPr>
              <a:t>Енглеска постаје </a:t>
            </a:r>
            <a:r>
              <a:rPr lang="sr-Cyrl-CS" sz="2200" b="1" dirty="0" smtClean="0"/>
              <a:t>прва европска </a:t>
            </a:r>
            <a:r>
              <a:rPr lang="sr-Cyrl-CS" sz="2200" b="1" i="1" dirty="0" smtClean="0"/>
              <a:t>уставна грађанска монархија</a:t>
            </a:r>
            <a:r>
              <a:rPr lang="sr-Cyrl-CS" sz="2200" dirty="0" smtClean="0"/>
              <a:t>.</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rPr>
              <a:t>1800.године Ирска и Велика Британија (Енглеска и Шкотска) формирале су Уједињено Краљевство</a:t>
            </a:r>
            <a:r>
              <a:rPr lang="ru-RU" sz="2400" dirty="0" smtClean="0"/>
              <a:t>.</a:t>
            </a:r>
          </a:p>
          <a:p>
            <a:r>
              <a:rPr lang="ru-RU" sz="2400" dirty="0" smtClean="0">
                <a:solidFill>
                  <a:srgbClr val="FFFF00"/>
                </a:solidFill>
                <a:hlinkClick r:id="rId3"/>
              </a:rPr>
              <a:t/>
            </a:r>
            <a:br>
              <a:rPr lang="ru-RU" sz="2400" dirty="0" smtClean="0">
                <a:solidFill>
                  <a:srgbClr val="FFFF00"/>
                </a:solidFill>
                <a:hlinkClick r:id="rId3"/>
              </a:rPr>
            </a:br>
            <a:endParaRPr lang="en-US" sz="2400" dirty="0">
              <a:solidFill>
                <a:srgbClr val="FFFF00"/>
              </a:solidFill>
            </a:endParaRPr>
          </a:p>
        </p:txBody>
      </p:sp>
      <p:pic>
        <p:nvPicPr>
          <p:cNvPr id="1026" name="Picture 2" descr="https://m.ak.fbcdn.net/sphotos-h.ak/hphotos-ak-xpa1/v/t1.0-9/10906262_552353724895188_7871903881483008229_n.jpg?oh=b22295dde1402aa2e410cfea0b90345b&amp;oe=5535C4DE&amp;__gda__=1429267558_5111c2ad6c15fdc36171906e008761e4"/>
          <p:cNvPicPr>
            <a:picLocks noChangeAspect="1" noChangeArrowheads="1"/>
          </p:cNvPicPr>
          <p:nvPr/>
        </p:nvPicPr>
        <p:blipFill>
          <a:blip r:embed="rId4" cstate="print"/>
          <a:srcRect/>
          <a:stretch>
            <a:fillRect/>
          </a:stretch>
        </p:blipFill>
        <p:spPr bwMode="auto">
          <a:xfrm>
            <a:off x="1691680" y="1196752"/>
            <a:ext cx="5832648" cy="4924401"/>
          </a:xfrm>
          <a:prstGeom prst="rect">
            <a:avLst/>
          </a:prstGeom>
          <a:noFill/>
        </p:spPr>
      </p:pic>
    </p:spTree>
  </p:cSld>
  <p:clrMapOvr>
    <a:masterClrMapping/>
  </p:clrMapOvr>
  <p:transition spd="slow">
    <p:wedge/>
    <p:sndAc>
      <p:stSnd>
        <p:snd r:embed="rId2" name="breez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ericki rat za nezavisnost 1775-1783 vojni aspekti"/>
          <p:cNvPicPr>
            <a:picLocks noChangeAspect="1" noChangeArrowheads="1"/>
          </p:cNvPicPr>
          <p:nvPr/>
        </p:nvPicPr>
        <p:blipFill>
          <a:blip r:embed="rId3" cstate="print"/>
          <a:srcRect/>
          <a:stretch>
            <a:fillRect/>
          </a:stretch>
        </p:blipFill>
        <p:spPr bwMode="auto">
          <a:xfrm>
            <a:off x="251520" y="476672"/>
            <a:ext cx="8568952" cy="5832648"/>
          </a:xfrm>
          <a:prstGeom prst="rect">
            <a:avLst/>
          </a:prstGeom>
          <a:noFill/>
        </p:spPr>
      </p:pic>
    </p:spTree>
  </p:cSld>
  <p:clrMapOvr>
    <a:masterClrMapping/>
  </p:clrMapOvr>
  <p:transition spd="slow">
    <p:wedge/>
    <p:sndAc>
      <p:stSnd>
        <p:snd r:embed="rId2" name="explod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500166" y="332656"/>
            <a:ext cx="6456384" cy="461665"/>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rPr>
              <a:t>АМЕРИЧКА </a:t>
            </a:r>
            <a:r>
              <a:rPr lang="sr-Latn-CS" sz="2400" b="1" dirty="0" smtClean="0">
                <a:solidFill>
                  <a:srgbClr val="FFFF00"/>
                </a:solidFill>
              </a:rPr>
              <a:t> </a:t>
            </a:r>
            <a:r>
              <a:rPr lang="sr-Cyrl-CS" sz="2400" b="1" dirty="0" smtClean="0">
                <a:solidFill>
                  <a:srgbClr val="FFFF00"/>
                </a:solidFill>
              </a:rPr>
              <a:t>РЕВОЛУЦИЈА</a:t>
            </a:r>
            <a:endParaRPr lang="en-US" sz="2400" b="1" dirty="0">
              <a:solidFill>
                <a:srgbClr val="FFFF00"/>
              </a:solidFill>
            </a:endParaRPr>
          </a:p>
        </p:txBody>
      </p:sp>
      <p:sp>
        <p:nvSpPr>
          <p:cNvPr id="4101" name="Text Box 5"/>
          <p:cNvSpPr txBox="1">
            <a:spLocks noChangeArrowheads="1"/>
          </p:cNvSpPr>
          <p:nvPr/>
        </p:nvSpPr>
        <p:spPr bwMode="auto">
          <a:xfrm>
            <a:off x="0" y="2276872"/>
            <a:ext cx="9429784" cy="1015663"/>
          </a:xfrm>
          <a:prstGeom prst="rect">
            <a:avLst/>
          </a:prstGeom>
          <a:noFill/>
          <a:ln w="9525">
            <a:noFill/>
            <a:miter lim="800000"/>
            <a:headEnd/>
            <a:tailEnd/>
          </a:ln>
          <a:effectLst/>
        </p:spPr>
        <p:txBody>
          <a:bodyPr wrap="square">
            <a:spAutoFit/>
          </a:bodyPr>
          <a:lstStyle/>
          <a:p>
            <a:pPr>
              <a:spcBef>
                <a:spcPct val="50000"/>
              </a:spcBef>
            </a:pPr>
            <a:endParaRPr lang="sr-Latn-CS" sz="2400" b="1" dirty="0" smtClean="0">
              <a:solidFill>
                <a:srgbClr val="FFFF00"/>
              </a:solidFill>
            </a:endParaRPr>
          </a:p>
          <a:p>
            <a:pPr>
              <a:spcBef>
                <a:spcPct val="50000"/>
              </a:spcBef>
            </a:pPr>
            <a:r>
              <a:rPr lang="sr-Cyrl-CS" sz="2400" b="1" dirty="0" smtClean="0">
                <a:effectLst>
                  <a:outerShdw blurRad="38100" dist="38100" dir="2700000" algn="tl">
                    <a:srgbClr val="000000">
                      <a:alpha val="43137"/>
                    </a:srgbClr>
                  </a:outerShdw>
                </a:effectLst>
              </a:rPr>
              <a:t>УЗРОК </a:t>
            </a:r>
            <a:r>
              <a:rPr lang="sr-Cyrl-CS" sz="2400" b="1" dirty="0">
                <a:effectLst>
                  <a:outerShdw blurRad="38100" dist="38100" dir="2700000" algn="tl">
                    <a:srgbClr val="000000">
                      <a:alpha val="43137"/>
                    </a:srgbClr>
                  </a:outerShdw>
                </a:effectLst>
              </a:rPr>
              <a:t>: </a:t>
            </a:r>
            <a:r>
              <a:rPr lang="sr-Cyrl-CS" sz="2400" b="1" dirty="0" smtClean="0">
                <a:effectLst>
                  <a:outerShdw blurRad="38100" dist="38100" dir="2700000" algn="tl">
                    <a:srgbClr val="000000">
                      <a:alpha val="43137"/>
                    </a:srgbClr>
                  </a:outerShdw>
                </a:effectLst>
              </a:rPr>
              <a:t>незадовољство  због пореза и царина које увела Енглеска</a:t>
            </a:r>
            <a:endParaRPr lang="en-US" sz="2400" b="1" dirty="0">
              <a:effectLst>
                <a:outerShdw blurRad="38100" dist="38100" dir="2700000" algn="tl">
                  <a:srgbClr val="000000">
                    <a:alpha val="43137"/>
                  </a:srgbClr>
                </a:outerShdw>
              </a:effectLst>
            </a:endParaRPr>
          </a:p>
        </p:txBody>
      </p:sp>
      <p:sp>
        <p:nvSpPr>
          <p:cNvPr id="4102" name="Text Box 6"/>
          <p:cNvSpPr txBox="1">
            <a:spLocks noChangeArrowheads="1"/>
          </p:cNvSpPr>
          <p:nvPr/>
        </p:nvSpPr>
        <p:spPr bwMode="auto">
          <a:xfrm>
            <a:off x="468312" y="908721"/>
            <a:ext cx="8424167" cy="1769715"/>
          </a:xfrm>
          <a:prstGeom prst="rect">
            <a:avLst/>
          </a:prstGeom>
          <a:noFill/>
          <a:ln w="9525">
            <a:noFill/>
            <a:miter lim="800000"/>
            <a:headEnd/>
            <a:tailEnd/>
          </a:ln>
          <a:effectLst/>
        </p:spPr>
        <p:txBody>
          <a:bodyPr wrap="square">
            <a:spAutoFit/>
          </a:bodyPr>
          <a:lstStyle/>
          <a:p>
            <a:pPr>
              <a:spcBef>
                <a:spcPct val="50000"/>
              </a:spcBef>
            </a:pPr>
            <a:r>
              <a:rPr lang="sr-Cyrl-CS" sz="2800" b="1" dirty="0">
                <a:solidFill>
                  <a:srgbClr val="FFFF00"/>
                </a:solidFill>
              </a:rPr>
              <a:t>Рат 13 колонија Северне Америке за </a:t>
            </a:r>
            <a:r>
              <a:rPr lang="sr-Cyrl-CS" sz="2800" b="1" dirty="0" smtClean="0">
                <a:solidFill>
                  <a:srgbClr val="FFFF00"/>
                </a:solidFill>
              </a:rPr>
              <a:t>независност</a:t>
            </a:r>
            <a:endParaRPr lang="sr-Latn-CS" sz="2800" b="1" dirty="0" smtClean="0">
              <a:solidFill>
                <a:srgbClr val="FFFF00"/>
              </a:solidFill>
            </a:endParaRPr>
          </a:p>
          <a:p>
            <a:pPr>
              <a:spcBef>
                <a:spcPct val="50000"/>
              </a:spcBef>
            </a:pPr>
            <a:r>
              <a:rPr lang="sr-Cyrl-CS" sz="2800" b="1" dirty="0" smtClean="0">
                <a:solidFill>
                  <a:srgbClr val="FFFF00"/>
                </a:solidFill>
              </a:rPr>
              <a:t> </a:t>
            </a:r>
            <a:r>
              <a:rPr lang="sr-Cyrl-CS" sz="2800" b="1" dirty="0">
                <a:solidFill>
                  <a:srgbClr val="FFFF00"/>
                </a:solidFill>
              </a:rPr>
              <a:t>од </a:t>
            </a:r>
            <a:r>
              <a:rPr lang="sr-Cyrl-CS" sz="2800" b="1" dirty="0" smtClean="0">
                <a:solidFill>
                  <a:srgbClr val="FFFF00"/>
                </a:solidFill>
              </a:rPr>
              <a:t>Енглеске од 1775. до 1783</a:t>
            </a:r>
            <a:r>
              <a:rPr lang="sr-Cyrl-CS" sz="2800" b="1" dirty="0">
                <a:solidFill>
                  <a:srgbClr val="FFFF00"/>
                </a:solidFill>
              </a:rPr>
              <a:t>.</a:t>
            </a:r>
            <a:endParaRPr lang="en-US" sz="2800" b="1" dirty="0">
              <a:solidFill>
                <a:srgbClr val="FFFF00"/>
              </a:solidFill>
            </a:endParaRPr>
          </a:p>
          <a:p>
            <a:pPr>
              <a:spcBef>
                <a:spcPct val="50000"/>
              </a:spcBef>
            </a:pPr>
            <a:endParaRPr lang="en-US" sz="2600" dirty="0"/>
          </a:p>
        </p:txBody>
      </p:sp>
      <p:sp>
        <p:nvSpPr>
          <p:cNvPr id="4103" name="Text Box 7"/>
          <p:cNvSpPr txBox="1">
            <a:spLocks noChangeArrowheads="1"/>
          </p:cNvSpPr>
          <p:nvPr/>
        </p:nvSpPr>
        <p:spPr bwMode="auto">
          <a:xfrm>
            <a:off x="0" y="4221088"/>
            <a:ext cx="9144000" cy="1677382"/>
          </a:xfrm>
          <a:prstGeom prst="rect">
            <a:avLst/>
          </a:prstGeom>
          <a:noFill/>
          <a:ln w="9525">
            <a:noFill/>
            <a:miter lim="800000"/>
            <a:headEnd/>
            <a:tailEnd/>
          </a:ln>
          <a:effectLst/>
        </p:spPr>
        <p:txBody>
          <a:bodyPr wrap="square">
            <a:spAutoFit/>
          </a:bodyPr>
          <a:lstStyle/>
          <a:p>
            <a:pPr>
              <a:spcBef>
                <a:spcPct val="50000"/>
              </a:spcBef>
            </a:pPr>
            <a:r>
              <a:rPr lang="sr-Cyrl-CS" sz="2400" b="1" dirty="0">
                <a:solidFill>
                  <a:srgbClr val="FFFF00"/>
                </a:solidFill>
              </a:rPr>
              <a:t>ПОВОД</a:t>
            </a:r>
            <a:r>
              <a:rPr lang="sr-Cyrl-CS" sz="2400" dirty="0">
                <a:solidFill>
                  <a:srgbClr val="FFFF00"/>
                </a:solidFill>
              </a:rPr>
              <a:t> </a:t>
            </a:r>
            <a:r>
              <a:rPr lang="en-US" sz="2400" dirty="0"/>
              <a:t>:</a:t>
            </a:r>
            <a:r>
              <a:rPr lang="sr-Cyrl-CS" sz="2800" b="1" dirty="0">
                <a:solidFill>
                  <a:srgbClr val="FFFF00"/>
                </a:solidFill>
              </a:rPr>
              <a:t>Бостонска чајанка 1773</a:t>
            </a:r>
            <a:r>
              <a:rPr lang="sr-Cyrl-CS" sz="2600" b="1" dirty="0" smtClean="0"/>
              <a:t>.</a:t>
            </a:r>
          </a:p>
          <a:p>
            <a:pPr>
              <a:spcBef>
                <a:spcPct val="50000"/>
              </a:spcBef>
            </a:pPr>
            <a:endParaRPr lang="sr-Cyrl-CS" sz="2600" dirty="0" smtClean="0"/>
          </a:p>
          <a:p>
            <a:pPr>
              <a:spcBef>
                <a:spcPct val="50000"/>
              </a:spcBef>
            </a:pPr>
            <a:endParaRPr lang="en-US" sz="2400" dirty="0"/>
          </a:p>
        </p:txBody>
      </p:sp>
      <p:pic>
        <p:nvPicPr>
          <p:cNvPr id="6" name="Picture 5" descr="http://www4.slikomat.com/09/1216/2xf-teapar.jpg"/>
          <p:cNvPicPr/>
          <p:nvPr/>
        </p:nvPicPr>
        <p:blipFill>
          <a:blip r:embed="rId3" cstate="print"/>
          <a:srcRect/>
          <a:stretch>
            <a:fillRect/>
          </a:stretch>
        </p:blipFill>
        <p:spPr bwMode="auto">
          <a:xfrm>
            <a:off x="5508104" y="3356992"/>
            <a:ext cx="3347864" cy="2857500"/>
          </a:xfrm>
          <a:prstGeom prst="rect">
            <a:avLst/>
          </a:prstGeom>
          <a:noFill/>
          <a:ln w="9525">
            <a:noFill/>
            <a:miter lim="800000"/>
            <a:headEnd/>
            <a:tailEnd/>
          </a:ln>
        </p:spPr>
      </p:pic>
      <p:sp>
        <p:nvSpPr>
          <p:cNvPr id="7" name="Rectangle 6"/>
          <p:cNvSpPr/>
          <p:nvPr/>
        </p:nvSpPr>
        <p:spPr>
          <a:xfrm>
            <a:off x="5076056" y="6165304"/>
            <a:ext cx="4536504" cy="461665"/>
          </a:xfrm>
          <a:prstGeom prst="rect">
            <a:avLst/>
          </a:prstGeom>
          <a:noFill/>
        </p:spPr>
        <p:txBody>
          <a:bodyPr wrap="square" lIns="91440" tIns="45720" rIns="91440" bIns="45720">
            <a:spAutoFit/>
          </a:bodyPr>
          <a:lstStyle/>
          <a:p>
            <a:pPr algn="ctr"/>
            <a:r>
              <a:rPr lang="sr-Cyrl-R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БОСТОНСКА ЧАЈАНКА</a:t>
            </a: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wedg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00">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8" presetClass="entr" presetSubtype="0" accel="5000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1000" fill="hold"/>
                                        <p:tgtEl>
                                          <p:spTgt spid="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Kancelarij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arij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arij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614</TotalTime>
  <Words>703</Words>
  <Application>Microsoft Office PowerPoint</Application>
  <PresentationFormat>On-screen Show (4:3)</PresentationFormat>
  <Paragraphs>70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Teamwork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home-office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Dudovica Dudovica</cp:lastModifiedBy>
  <cp:revision>81</cp:revision>
  <dcterms:created xsi:type="dcterms:W3CDTF">2011-12-13T09:52:50Z</dcterms:created>
  <dcterms:modified xsi:type="dcterms:W3CDTF">2016-12-22T09:19:17Z</dcterms:modified>
</cp:coreProperties>
</file>